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3.xml" ContentType="application/vnd.openxmlformats-officedocument.theme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  <p:sldMasterId id="2147483660" r:id="rId2"/>
    <p:sldMasterId id="2147483670" r:id="rId3"/>
    <p:sldMasterId id="2147483694" r:id="rId4"/>
  </p:sldMasterIdLst>
  <p:notesMasterIdLst>
    <p:notesMasterId r:id="rId27"/>
  </p:notesMasterIdLst>
  <p:sldIdLst>
    <p:sldId id="256" r:id="rId5"/>
    <p:sldId id="257" r:id="rId6"/>
    <p:sldId id="266" r:id="rId7"/>
    <p:sldId id="267" r:id="rId8"/>
    <p:sldId id="268" r:id="rId9"/>
    <p:sldId id="269" r:id="rId10"/>
    <p:sldId id="270" r:id="rId11"/>
    <p:sldId id="271" r:id="rId12"/>
    <p:sldId id="272" r:id="rId13"/>
    <p:sldId id="273" r:id="rId14"/>
    <p:sldId id="274" r:id="rId15"/>
    <p:sldId id="279" r:id="rId16"/>
    <p:sldId id="280" r:id="rId17"/>
    <p:sldId id="281" r:id="rId18"/>
    <p:sldId id="282" r:id="rId19"/>
    <p:sldId id="286" r:id="rId20"/>
    <p:sldId id="287" r:id="rId21"/>
    <p:sldId id="283" r:id="rId22"/>
    <p:sldId id="284" r:id="rId23"/>
    <p:sldId id="285" r:id="rId24"/>
    <p:sldId id="264" r:id="rId25"/>
    <p:sldId id="265" r:id="rId26"/>
  </p:sldIdLst>
  <p:sldSz cx="14630400" cy="8229600"/>
  <p:notesSz cx="8229600" cy="14630400"/>
  <p:embeddedFontLst>
    <p:embeddedFont>
      <p:font typeface="Arimo" panose="020B0604020202020204" charset="0"/>
      <p:regular r:id="rId28"/>
    </p:embeddedFont>
    <p:embeddedFont>
      <p:font typeface="Open Sans" panose="020B0604020202020204" charset="0"/>
      <p:regular r:id="rId29"/>
    </p:embeddedFont>
    <p:embeddedFont>
      <p:font typeface="Crimson Pro Semi Bold" panose="020B0604020202020204" charset="0"/>
      <p:regular r:id="rId30"/>
    </p:embeddedFont>
    <p:embeddedFont>
      <p:font typeface="Heebo" panose="020B0604020202020204" charset="0"/>
      <p:regular r:id="rId31"/>
    </p:embeddedFont>
    <p:embeddedFont>
      <p:font typeface="Outfit Extra Bold" panose="020B0604020202020204" charset="0"/>
      <p:regular r:id="rId32"/>
    </p:embeddedFont>
    <p:embeddedFont>
      <p:font typeface="Calibri" panose="020F0502020204030204" pitchFamily="34" charset="0"/>
      <p:regular r:id="rId33"/>
      <p:bold r:id="rId34"/>
      <p:italic r:id="rId35"/>
      <p:boldItalic r:id="rId36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C0D9"/>
    <a:srgbClr val="C1C0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487" autoAdjust="0"/>
    <p:restoredTop sz="94610"/>
  </p:normalViewPr>
  <p:slideViewPr>
    <p:cSldViewPr snapToGrid="0" snapToObjects="1">
      <p:cViewPr varScale="1">
        <p:scale>
          <a:sx n="73" d="100"/>
          <a:sy n="73" d="100"/>
        </p:scale>
        <p:origin x="629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34" Type="http://schemas.openxmlformats.org/officeDocument/2006/relationships/font" Target="fonts/font7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6.fntdata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5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4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641523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158812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115151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05804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201199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543350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522135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9801353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6553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465618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283451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154984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319534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935650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884692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.pn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806011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5830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1132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18212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59482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22050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8286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0212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72644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531250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4308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16515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55785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46961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61069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9004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01058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743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83579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30615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1276707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62831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48344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63470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42782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96984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0025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185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82349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01636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1762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30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4.xml"/><Relationship Id="rId7" Type="http://schemas.openxmlformats.org/officeDocument/2006/relationships/slideLayout" Target="../slideLayouts/slideLayout38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3.xml"/><Relationship Id="rId1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7.xml"/><Relationship Id="rId11" Type="http://schemas.openxmlformats.org/officeDocument/2006/relationships/slideLayout" Target="../slideLayouts/slideLayout42.xml"/><Relationship Id="rId5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41.xml"/><Relationship Id="rId4" Type="http://schemas.openxmlformats.org/officeDocument/2006/relationships/slideLayout" Target="../slideLayouts/slideLayout35.xml"/><Relationship Id="rId9" Type="http://schemas.openxmlformats.org/officeDocument/2006/relationships/slideLayout" Target="../slideLayouts/slideLayout4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245005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199569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994146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3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3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3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3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29826" y="849273"/>
            <a:ext cx="7657148" cy="36637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200"/>
              </a:lnSpc>
              <a:buNone/>
            </a:pPr>
            <a:r>
              <a:rPr lang="en-US" sz="575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Экологически чистый транспорт: инновации и перспективы</a:t>
            </a:r>
            <a:endParaRPr lang="en-US" sz="5750" dirty="0"/>
          </a:p>
        </p:txBody>
      </p:sp>
      <p:sp>
        <p:nvSpPr>
          <p:cNvPr id="4" name="Text 1"/>
          <p:cNvSpPr/>
          <p:nvPr/>
        </p:nvSpPr>
        <p:spPr>
          <a:xfrm>
            <a:off x="6229826" y="4831675"/>
            <a:ext cx="7657148" cy="6796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Транспорт играет ключевую роль в современных городах. Однако его влияние на окружающую среду вызывает серьезные опасения.</a:t>
            </a:r>
            <a:endParaRPr lang="en-US" sz="1650" dirty="0"/>
          </a:p>
        </p:txBody>
      </p:sp>
      <p:sp>
        <p:nvSpPr>
          <p:cNvPr id="5" name="Text 2"/>
          <p:cNvSpPr/>
          <p:nvPr/>
        </p:nvSpPr>
        <p:spPr>
          <a:xfrm>
            <a:off x="6229826" y="5750243"/>
            <a:ext cx="7657148" cy="10194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Рост урбанизации требует внедрения экологически чистых транспортных систем. Рассмотрим современные виды экологичного транспорта и их перспективы.</a:t>
            </a:r>
            <a:endParaRPr lang="en-US" sz="1650" dirty="0"/>
          </a:p>
        </p:txBody>
      </p:sp>
      <p:sp>
        <p:nvSpPr>
          <p:cNvPr id="6" name="Shape 3"/>
          <p:cNvSpPr/>
          <p:nvPr/>
        </p:nvSpPr>
        <p:spPr>
          <a:xfrm>
            <a:off x="6229826" y="7024568"/>
            <a:ext cx="339804" cy="339804"/>
          </a:xfrm>
          <a:prstGeom prst="roundRect">
            <a:avLst>
              <a:gd name="adj" fmla="val 26906939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sp>
        <p:nvSpPr>
          <p:cNvPr id="9" name="Прямоугольник 8"/>
          <p:cNvSpPr/>
          <p:nvPr/>
        </p:nvSpPr>
        <p:spPr>
          <a:xfrm>
            <a:off x="12128938" y="7280289"/>
            <a:ext cx="2396359" cy="8652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079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90905" y="632103"/>
            <a:ext cx="5746433" cy="7181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56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500" b="1" i="0" u="none" strike="noStrike" kern="1200" cap="none" spc="0" normalizeH="0" baseline="0" noProof="0" dirty="0">
                <a:ln>
                  <a:noFill/>
                </a:ln>
                <a:solidFill>
                  <a:srgbClr val="231971"/>
                </a:solidFill>
                <a:effectLst/>
                <a:uLnTx/>
                <a:uFillTx/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Износ шин</a:t>
            </a:r>
            <a:endParaRPr kumimoji="0" lang="en-US" sz="4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hape 1"/>
          <p:cNvSpPr/>
          <p:nvPr/>
        </p:nvSpPr>
        <p:spPr>
          <a:xfrm>
            <a:off x="6620351" y="1694974"/>
            <a:ext cx="30480" cy="5903714"/>
          </a:xfrm>
          <a:prstGeom prst="roundRect">
            <a:avLst>
              <a:gd name="adj" fmla="val 316737"/>
            </a:avLst>
          </a:prstGeom>
          <a:solidFill>
            <a:srgbClr val="BDB8DF"/>
          </a:solidFill>
          <a:ln/>
        </p:spPr>
      </p:sp>
      <p:sp>
        <p:nvSpPr>
          <p:cNvPr id="5" name="Shape 2"/>
          <p:cNvSpPr/>
          <p:nvPr/>
        </p:nvSpPr>
        <p:spPr>
          <a:xfrm>
            <a:off x="6863655" y="2196703"/>
            <a:ext cx="804505" cy="30480"/>
          </a:xfrm>
          <a:prstGeom prst="roundRect">
            <a:avLst>
              <a:gd name="adj" fmla="val 316737"/>
            </a:avLst>
          </a:prstGeom>
          <a:solidFill>
            <a:srgbClr val="BDB8DF"/>
          </a:solidFill>
          <a:ln/>
        </p:spPr>
      </p:sp>
      <p:sp>
        <p:nvSpPr>
          <p:cNvPr id="6" name="Shape 3"/>
          <p:cNvSpPr/>
          <p:nvPr/>
        </p:nvSpPr>
        <p:spPr>
          <a:xfrm>
            <a:off x="6377047" y="1953458"/>
            <a:ext cx="517088" cy="517088"/>
          </a:xfrm>
          <a:prstGeom prst="roundRect">
            <a:avLst>
              <a:gd name="adj" fmla="val 18670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568261" y="2039541"/>
            <a:ext cx="134541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00" b="1" i="0" u="none" strike="noStrike" kern="1200" cap="none" spc="0" normalizeH="0" baseline="0" noProof="0" dirty="0">
                <a:ln>
                  <a:noFill/>
                </a:ln>
                <a:solidFill>
                  <a:srgbClr val="2A2742"/>
                </a:solidFill>
                <a:effectLst/>
                <a:uLnTx/>
                <a:uFillTx/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1</a:t>
            </a:r>
            <a:endParaRPr kumimoji="0" lang="en-US" sz="2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 5"/>
          <p:cNvSpPr/>
          <p:nvPr/>
        </p:nvSpPr>
        <p:spPr>
          <a:xfrm>
            <a:off x="7899797" y="1924764"/>
            <a:ext cx="2873216" cy="3590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50" b="1" i="0" u="none" strike="noStrike" kern="1200" cap="none" spc="0" normalizeH="0" baseline="0" noProof="0" dirty="0">
                <a:ln>
                  <a:noFill/>
                </a:ln>
                <a:solidFill>
                  <a:srgbClr val="2A2742"/>
                </a:solidFill>
                <a:effectLst/>
                <a:uLnTx/>
                <a:uFillTx/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Больший вес</a:t>
            </a:r>
            <a:endParaRPr kumimoji="0" lang="en-US" sz="22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 6"/>
          <p:cNvSpPr/>
          <p:nvPr/>
        </p:nvSpPr>
        <p:spPr>
          <a:xfrm>
            <a:off x="7899797" y="2421731"/>
            <a:ext cx="5926098" cy="7355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A2742"/>
                </a:solidFill>
                <a:effectLst/>
                <a:uLnTx/>
                <a:uFillTx/>
                <a:latin typeface="Arimo" pitchFamily="34" charset="0"/>
                <a:ea typeface="Arimo" pitchFamily="34" charset="-122"/>
                <a:cs typeface="Arimo" pitchFamily="34" charset="-120"/>
              </a:rPr>
              <a:t>Электромобили значительно тяжелее бензиновых аналогов.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6863655" y="4118610"/>
            <a:ext cx="804505" cy="30480"/>
          </a:xfrm>
          <a:prstGeom prst="roundRect">
            <a:avLst>
              <a:gd name="adj" fmla="val 316737"/>
            </a:avLst>
          </a:prstGeom>
          <a:solidFill>
            <a:srgbClr val="BDB8DF"/>
          </a:solidFill>
          <a:ln/>
        </p:spPr>
      </p:sp>
      <p:sp>
        <p:nvSpPr>
          <p:cNvPr id="11" name="Shape 8"/>
          <p:cNvSpPr/>
          <p:nvPr/>
        </p:nvSpPr>
        <p:spPr>
          <a:xfrm>
            <a:off x="6377047" y="3875365"/>
            <a:ext cx="517088" cy="517088"/>
          </a:xfrm>
          <a:prstGeom prst="roundRect">
            <a:avLst>
              <a:gd name="adj" fmla="val 18670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536234" y="3961448"/>
            <a:ext cx="198596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00" b="1" i="0" u="none" strike="noStrike" kern="1200" cap="none" spc="0" normalizeH="0" baseline="0" noProof="0" dirty="0">
                <a:ln>
                  <a:noFill/>
                </a:ln>
                <a:solidFill>
                  <a:srgbClr val="2A2742"/>
                </a:solidFill>
                <a:effectLst/>
                <a:uLnTx/>
                <a:uFillTx/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2</a:t>
            </a:r>
            <a:endParaRPr kumimoji="0" lang="en-US" sz="2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7899797" y="3846671"/>
            <a:ext cx="3122414" cy="3590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50" b="1" i="0" u="none" strike="noStrike" kern="1200" cap="none" spc="0" normalizeH="0" baseline="0" noProof="0" dirty="0">
                <a:ln>
                  <a:noFill/>
                </a:ln>
                <a:solidFill>
                  <a:srgbClr val="2A2742"/>
                </a:solidFill>
                <a:effectLst/>
                <a:uLnTx/>
                <a:uFillTx/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Повышенное трение</a:t>
            </a:r>
            <a:endParaRPr kumimoji="0" lang="en-US" sz="22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7899797" y="4343638"/>
            <a:ext cx="5926098" cy="11033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A2742"/>
                </a:solidFill>
                <a:effectLst/>
                <a:uLnTx/>
                <a:uFillTx/>
                <a:latin typeface="Arimo" pitchFamily="34" charset="0"/>
                <a:ea typeface="Arimo" pitchFamily="34" charset="-122"/>
                <a:cs typeface="Arimo" pitchFamily="34" charset="-120"/>
              </a:rPr>
              <a:t>Разгоны, торможения и маневры более тяжелой машины создают повышенное трение в точке контакта шины с дорогой.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Shape 12"/>
          <p:cNvSpPr/>
          <p:nvPr/>
        </p:nvSpPr>
        <p:spPr>
          <a:xfrm>
            <a:off x="6863655" y="6408301"/>
            <a:ext cx="804505" cy="30480"/>
          </a:xfrm>
          <a:prstGeom prst="roundRect">
            <a:avLst>
              <a:gd name="adj" fmla="val 316737"/>
            </a:avLst>
          </a:prstGeom>
          <a:solidFill>
            <a:srgbClr val="BDB8DF"/>
          </a:solidFill>
          <a:ln/>
        </p:spPr>
      </p:sp>
      <p:sp>
        <p:nvSpPr>
          <p:cNvPr id="16" name="Shape 13"/>
          <p:cNvSpPr/>
          <p:nvPr/>
        </p:nvSpPr>
        <p:spPr>
          <a:xfrm>
            <a:off x="6377047" y="6165056"/>
            <a:ext cx="517088" cy="517088"/>
          </a:xfrm>
          <a:prstGeom prst="roundRect">
            <a:avLst>
              <a:gd name="adj" fmla="val 18670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6537424" y="6251138"/>
            <a:ext cx="196215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00" b="1" i="0" u="none" strike="noStrike" kern="1200" cap="none" spc="0" normalizeH="0" baseline="0" noProof="0" dirty="0">
                <a:ln>
                  <a:noFill/>
                </a:ln>
                <a:solidFill>
                  <a:srgbClr val="2A2742"/>
                </a:solidFill>
                <a:effectLst/>
                <a:uLnTx/>
                <a:uFillTx/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3</a:t>
            </a:r>
            <a:endParaRPr kumimoji="0" lang="en-US" sz="2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Text 15"/>
          <p:cNvSpPr/>
          <p:nvPr/>
        </p:nvSpPr>
        <p:spPr>
          <a:xfrm>
            <a:off x="7899797" y="6136362"/>
            <a:ext cx="2873216" cy="3590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50" b="1" i="0" u="none" strike="noStrike" kern="1200" cap="none" spc="0" normalizeH="0" baseline="0" noProof="0" dirty="0">
                <a:ln>
                  <a:noFill/>
                </a:ln>
                <a:solidFill>
                  <a:srgbClr val="2A2742"/>
                </a:solidFill>
                <a:effectLst/>
                <a:uLnTx/>
                <a:uFillTx/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Стирание резины</a:t>
            </a:r>
            <a:endParaRPr kumimoji="0" lang="en-US" sz="22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Text 16"/>
          <p:cNvSpPr/>
          <p:nvPr/>
        </p:nvSpPr>
        <p:spPr>
          <a:xfrm>
            <a:off x="7899797" y="6633329"/>
            <a:ext cx="5926098" cy="7355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A2742"/>
                </a:solidFill>
                <a:effectLst/>
                <a:uLnTx/>
                <a:uFillTx/>
                <a:latin typeface="Arimo" pitchFamily="34" charset="0"/>
                <a:ea typeface="Arimo" pitchFamily="34" charset="-122"/>
                <a:cs typeface="Arimo" pitchFamily="34" charset="-120"/>
              </a:rPr>
              <a:t>Это приводит к планомерному стиранию шин и образованию вредной пыли.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Прямоугольник 19"/>
          <p:cNvSpPr/>
          <p:nvPr/>
        </p:nvSpPr>
        <p:spPr>
          <a:xfrm>
            <a:off x="12643945" y="7525407"/>
            <a:ext cx="1986455" cy="62011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Прямоугольник 20"/>
          <p:cNvSpPr/>
          <p:nvPr/>
        </p:nvSpPr>
        <p:spPr>
          <a:xfrm>
            <a:off x="12643944" y="7525407"/>
            <a:ext cx="1986455" cy="620110"/>
          </a:xfrm>
          <a:prstGeom prst="rect">
            <a:avLst/>
          </a:prstGeom>
          <a:solidFill>
            <a:srgbClr val="C1C0DB"/>
          </a:solidFill>
          <a:ln>
            <a:solidFill>
              <a:srgbClr val="C0C0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02242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83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0185" y="592217"/>
            <a:ext cx="7636431" cy="13461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5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200" b="1" i="0" u="none" strike="noStrike" kern="1200" cap="none" spc="0" normalizeH="0" baseline="0" noProof="0" dirty="0">
                <a:ln>
                  <a:noFill/>
                </a:ln>
                <a:solidFill>
                  <a:srgbClr val="231971"/>
                </a:solidFill>
                <a:effectLst/>
                <a:uLnTx/>
                <a:uFillTx/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Загрязнение за пределами городов</a:t>
            </a:r>
            <a:endParaRPr kumimoji="0" lang="en-US" sz="4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85" y="2261354"/>
            <a:ext cx="1076920" cy="193012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640122" y="2476738"/>
            <a:ext cx="3230880" cy="3364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6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A2742"/>
                </a:solidFill>
                <a:effectLst/>
                <a:uLnTx/>
                <a:uFillTx/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Производство энергии</a:t>
            </a:r>
            <a:endParaRPr kumimoji="0" lang="en-US" sz="2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 2"/>
          <p:cNvSpPr/>
          <p:nvPr/>
        </p:nvSpPr>
        <p:spPr>
          <a:xfrm>
            <a:off x="7640122" y="2942392"/>
            <a:ext cx="6236494" cy="10337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50" b="0" i="0" u="none" strike="noStrike" kern="1200" cap="none" spc="0" normalizeH="0" baseline="0" noProof="0" dirty="0">
                <a:ln>
                  <a:noFill/>
                </a:ln>
                <a:solidFill>
                  <a:srgbClr val="2A2742"/>
                </a:solidFill>
                <a:effectLst/>
                <a:uLnTx/>
                <a:uFillTx/>
                <a:latin typeface="Arimo" pitchFamily="34" charset="0"/>
                <a:ea typeface="Arimo" pitchFamily="34" charset="-122"/>
                <a:cs typeface="Arimo" pitchFamily="34" charset="-120"/>
              </a:rPr>
              <a:t>Вредные выбросы, связанные с производством электроэнергии для электромобилей, обычно происходят за пределами городов.</a:t>
            </a:r>
            <a:endParaRPr kumimoji="0" lang="en-US" sz="16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0185" y="4191476"/>
            <a:ext cx="1076920" cy="172307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640122" y="4406860"/>
            <a:ext cx="4253508" cy="3364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6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A2742"/>
                </a:solidFill>
                <a:effectLst/>
                <a:uLnTx/>
                <a:uFillTx/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Производство аккумуляторов</a:t>
            </a:r>
            <a:endParaRPr kumimoji="0" lang="en-US" sz="2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 4"/>
          <p:cNvSpPr/>
          <p:nvPr/>
        </p:nvSpPr>
        <p:spPr>
          <a:xfrm>
            <a:off x="7640122" y="4872514"/>
            <a:ext cx="6236494" cy="6891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50" b="0" i="0" u="none" strike="noStrike" kern="1200" cap="none" spc="0" normalizeH="0" baseline="0" noProof="0" dirty="0">
                <a:ln>
                  <a:noFill/>
                </a:ln>
                <a:solidFill>
                  <a:srgbClr val="2A2742"/>
                </a:solidFill>
                <a:effectLst/>
                <a:uLnTx/>
                <a:uFillTx/>
                <a:latin typeface="Arimo" pitchFamily="34" charset="0"/>
                <a:ea typeface="Arimo" pitchFamily="34" charset="-122"/>
                <a:cs typeface="Arimo" pitchFamily="34" charset="-120"/>
              </a:rPr>
              <a:t>Вредные выбросы, связанные с производством аккумуляторов, также происходят за пределами городов.</a:t>
            </a:r>
            <a:endParaRPr kumimoji="0" lang="en-US" sz="16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40185" y="5914549"/>
            <a:ext cx="1076920" cy="172307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640122" y="6129933"/>
            <a:ext cx="3346013" cy="3364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6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2A2742"/>
                </a:solidFill>
                <a:effectLst/>
                <a:uLnTx/>
                <a:uFillTx/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Снижение воздействия</a:t>
            </a:r>
            <a:endParaRPr kumimoji="0" lang="en-US" sz="2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 6"/>
          <p:cNvSpPr/>
          <p:nvPr/>
        </p:nvSpPr>
        <p:spPr>
          <a:xfrm>
            <a:off x="7640122" y="6595586"/>
            <a:ext cx="6236494" cy="6891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50" b="0" i="0" u="none" strike="noStrike" kern="1200" cap="none" spc="0" normalizeH="0" baseline="0" noProof="0" dirty="0">
                <a:ln>
                  <a:noFill/>
                </a:ln>
                <a:solidFill>
                  <a:srgbClr val="2A2742"/>
                </a:solidFill>
                <a:effectLst/>
                <a:uLnTx/>
                <a:uFillTx/>
                <a:latin typeface="Arimo" pitchFamily="34" charset="0"/>
                <a:ea typeface="Arimo" pitchFamily="34" charset="-122"/>
                <a:cs typeface="Arimo" pitchFamily="34" charset="-120"/>
              </a:rPr>
              <a:t>Это уменьшает средний процент вредного воздействия на каждого жителя города.</a:t>
            </a:r>
            <a:endParaRPr kumimoji="0" lang="en-US" sz="16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12643945" y="7525407"/>
            <a:ext cx="1986455" cy="620110"/>
          </a:xfrm>
          <a:prstGeom prst="rect">
            <a:avLst/>
          </a:prstGeom>
          <a:solidFill>
            <a:srgbClr val="C1C0DB"/>
          </a:solidFill>
          <a:ln>
            <a:solidFill>
              <a:srgbClr val="C0C0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87817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55544" y="2950058"/>
            <a:ext cx="7605713" cy="20602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5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300" b="0" i="0" u="none" strike="noStrike" kern="1200" cap="none" spc="0" normalizeH="0" baseline="0" noProof="0" dirty="0">
                <a:ln>
                  <a:noFill/>
                </a:ln>
                <a:solidFill>
                  <a:srgbClr val="152D47"/>
                </a:solidFill>
                <a:effectLst/>
                <a:uLnTx/>
                <a:uFillTx/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Водородные топливные элементы: Будущее экологичного транспорта</a:t>
            </a:r>
            <a:endParaRPr kumimoji="0" lang="en-US" sz="4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hape 2"/>
          <p:cNvSpPr/>
          <p:nvPr/>
        </p:nvSpPr>
        <p:spPr>
          <a:xfrm>
            <a:off x="6255544" y="6488073"/>
            <a:ext cx="351592" cy="351592"/>
          </a:xfrm>
          <a:prstGeom prst="roundRect">
            <a:avLst>
              <a:gd name="adj" fmla="val 26004817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sp>
        <p:nvSpPr>
          <p:cNvPr id="6" name="Прямоугольник 5"/>
          <p:cNvSpPr/>
          <p:nvPr/>
        </p:nvSpPr>
        <p:spPr>
          <a:xfrm>
            <a:off x="12643945" y="7525407"/>
            <a:ext cx="1986455" cy="6201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25559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56034" y="700802"/>
            <a:ext cx="12878633" cy="5857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4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50" b="0" i="0" u="none" strike="noStrike" kern="1200" cap="none" spc="0" normalizeH="0" baseline="0" noProof="0" dirty="0">
                <a:ln>
                  <a:noFill/>
                </a:ln>
                <a:solidFill>
                  <a:srgbClr val="152D47"/>
                </a:solidFill>
                <a:effectLst/>
                <a:uLnTx/>
                <a:uFillTx/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Принцип работы водородного топливного элемента</a:t>
            </a:r>
            <a:endParaRPr kumimoji="0" lang="en-US" sz="36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 1"/>
          <p:cNvSpPr/>
          <p:nvPr/>
        </p:nvSpPr>
        <p:spPr>
          <a:xfrm>
            <a:off x="656034" y="5924312"/>
            <a:ext cx="3122771" cy="2928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C4C4D"/>
                </a:solidFill>
                <a:effectLst/>
                <a:uLnTx/>
                <a:uFillTx/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Преобразование энергии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 2"/>
          <p:cNvSpPr/>
          <p:nvPr/>
        </p:nvSpPr>
        <p:spPr>
          <a:xfrm>
            <a:off x="656034" y="6329601"/>
            <a:ext cx="6518553" cy="1199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50" b="0" i="0" u="none" strike="noStrike" kern="1200" cap="none" spc="0" normalizeH="0" baseline="0" noProof="0" dirty="0">
                <a:ln>
                  <a:noFill/>
                </a:ln>
                <a:solidFill>
                  <a:srgbClr val="4C4C4D"/>
                </a:solidFill>
                <a:effectLst/>
                <a:uLnTx/>
                <a:uFillTx/>
                <a:latin typeface="Heebo" pitchFamily="34" charset="0"/>
                <a:ea typeface="Heebo" pitchFamily="34" charset="-122"/>
                <a:cs typeface="Heebo" pitchFamily="34" charset="-120"/>
              </a:rPr>
              <a:t>В водородном топливном элементе химическая энергия атомов водорода превращается в электрическую. Водород реагирует с катализатором на аноде, выгоняя электроны, которые затем создают электрический ток, питающий двигатель автомобиля.</a:t>
            </a:r>
            <a:endParaRPr kumimoji="0" lang="en-US" sz="14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 3"/>
          <p:cNvSpPr/>
          <p:nvPr/>
        </p:nvSpPr>
        <p:spPr>
          <a:xfrm>
            <a:off x="7455694" y="5924431"/>
            <a:ext cx="2343031" cy="2928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C4C4D"/>
                </a:solidFill>
                <a:effectLst/>
                <a:uLnTx/>
                <a:uFillTx/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Образование воды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 4"/>
          <p:cNvSpPr/>
          <p:nvPr/>
        </p:nvSpPr>
        <p:spPr>
          <a:xfrm>
            <a:off x="7455694" y="6329720"/>
            <a:ext cx="6518672" cy="8993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50" b="0" i="0" u="none" strike="noStrike" kern="1200" cap="none" spc="0" normalizeH="0" baseline="0" noProof="0" dirty="0">
                <a:ln>
                  <a:noFill/>
                </a:ln>
                <a:solidFill>
                  <a:srgbClr val="4C4C4D"/>
                </a:solidFill>
                <a:effectLst/>
                <a:uLnTx/>
                <a:uFillTx/>
                <a:latin typeface="Heebo" pitchFamily="34" charset="0"/>
                <a:ea typeface="Heebo" pitchFamily="34" charset="-122"/>
                <a:cs typeface="Heebo" pitchFamily="34" charset="-120"/>
              </a:rPr>
              <a:t>Ионы водорода, лишенные электронов, проходят через мембрану к катоду, где соединяются с кислородом, образуя воду - единственный побочный продукт работы топливного элемента.</a:t>
            </a:r>
            <a:endParaRPr kumimoji="0" lang="en-US" sz="14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6" name="Picture 2" descr="Picture backgroun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7269" y="1350364"/>
            <a:ext cx="7075117" cy="4104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Прямоугольник 8"/>
          <p:cNvSpPr/>
          <p:nvPr/>
        </p:nvSpPr>
        <p:spPr>
          <a:xfrm>
            <a:off x="12643945" y="7525407"/>
            <a:ext cx="1986455" cy="6201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70465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77848" y="480614"/>
            <a:ext cx="12902327" cy="1543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60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50" b="0" i="0" u="none" strike="noStrike" kern="1200" cap="none" spc="0" normalizeH="0" baseline="0" noProof="0" dirty="0">
                <a:ln>
                  <a:noFill/>
                </a:ln>
                <a:solidFill>
                  <a:srgbClr val="152D47"/>
                </a:solidFill>
                <a:effectLst/>
                <a:uLnTx/>
                <a:uFillTx/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Преимущества водородных двигателей</a:t>
            </a:r>
            <a:endParaRPr kumimoji="0" lang="en-US" sz="48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 1"/>
          <p:cNvSpPr/>
          <p:nvPr/>
        </p:nvSpPr>
        <p:spPr>
          <a:xfrm>
            <a:off x="864037" y="3187303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152D47"/>
                </a:solidFill>
                <a:effectLst/>
                <a:uLnTx/>
                <a:uFillTx/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Экологичность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 2"/>
          <p:cNvSpPr/>
          <p:nvPr/>
        </p:nvSpPr>
        <p:spPr>
          <a:xfrm>
            <a:off x="864037" y="3819882"/>
            <a:ext cx="3898821" cy="31603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3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rgbClr val="4C4C4D"/>
                </a:solidFill>
                <a:effectLst/>
                <a:uLnTx/>
                <a:uFillTx/>
                <a:latin typeface="Heebo" pitchFamily="34" charset="0"/>
                <a:ea typeface="Heebo" pitchFamily="34" charset="-122"/>
                <a:cs typeface="Heebo" pitchFamily="34" charset="-120"/>
              </a:rPr>
              <a:t>Главное преимущество автомобилей на водороде - их высокая экологичность, так как единственным продуктом сгорания водорода является водяной пар, в отличие от токсичных выбросов бензиновых двигателей.</a:t>
            </a:r>
            <a:endParaRPr kumimoji="0" lang="en-US" sz="1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 3"/>
          <p:cNvSpPr/>
          <p:nvPr/>
        </p:nvSpPr>
        <p:spPr>
          <a:xfrm>
            <a:off x="5372695" y="3187303"/>
            <a:ext cx="3687366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152D47"/>
                </a:solidFill>
                <a:effectLst/>
                <a:uLnTx/>
                <a:uFillTx/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Простота конструкции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 4"/>
          <p:cNvSpPr/>
          <p:nvPr/>
        </p:nvSpPr>
        <p:spPr>
          <a:xfrm>
            <a:off x="5372695" y="3819882"/>
            <a:ext cx="3898821" cy="27653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3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rgbClr val="4C4C4D"/>
                </a:solidFill>
                <a:effectLst/>
                <a:uLnTx/>
                <a:uFillTx/>
                <a:latin typeface="Heebo" pitchFamily="34" charset="0"/>
                <a:ea typeface="Heebo" pitchFamily="34" charset="-122"/>
                <a:cs typeface="Heebo" pitchFamily="34" charset="-120"/>
              </a:rPr>
              <a:t>Водородные двигатели отличаются более простой конструкцией, не требуя дорогостоящих и ненадежных систем топливоподачи, характерных для бензиновых автомобилей.</a:t>
            </a:r>
            <a:endParaRPr kumimoji="0" lang="en-US" sz="1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 5"/>
          <p:cNvSpPr/>
          <p:nvPr/>
        </p:nvSpPr>
        <p:spPr>
          <a:xfrm>
            <a:off x="9881354" y="3187303"/>
            <a:ext cx="3898821" cy="7715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152D47"/>
                </a:solidFill>
                <a:effectLst/>
                <a:uLnTx/>
                <a:uFillTx/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Высокая эффективность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 6"/>
          <p:cNvSpPr/>
          <p:nvPr/>
        </p:nvSpPr>
        <p:spPr>
          <a:xfrm>
            <a:off x="9881354" y="4205645"/>
            <a:ext cx="3898821" cy="27653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3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rgbClr val="4C4C4D"/>
                </a:solidFill>
                <a:effectLst/>
                <a:uLnTx/>
                <a:uFillTx/>
                <a:latin typeface="Heebo" pitchFamily="34" charset="0"/>
                <a:ea typeface="Heebo" pitchFamily="34" charset="-122"/>
                <a:cs typeface="Heebo" pitchFamily="34" charset="-120"/>
              </a:rPr>
              <a:t>КПД электродвигателя на водородном топливе намного выше, чем у традиционных двигателей внутреннего сгорания, обеспечивая более эффективное использование энергии.</a:t>
            </a:r>
            <a:endParaRPr kumimoji="0" lang="en-US" sz="1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49979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1407" y="740926"/>
            <a:ext cx="13067586" cy="13954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54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350" b="0" i="0" u="none" strike="noStrike" kern="1200" cap="none" spc="0" normalizeH="0" baseline="0" noProof="0" dirty="0">
                <a:ln>
                  <a:noFill/>
                </a:ln>
                <a:solidFill>
                  <a:srgbClr val="152D47"/>
                </a:solidFill>
                <a:effectLst/>
                <a:uLnTx/>
                <a:uFillTx/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Проблемы и ограничения водородных технологий</a:t>
            </a:r>
            <a:endParaRPr kumimoji="0" lang="en-US" sz="4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hape 1"/>
          <p:cNvSpPr/>
          <p:nvPr/>
        </p:nvSpPr>
        <p:spPr>
          <a:xfrm>
            <a:off x="781407" y="2833926"/>
            <a:ext cx="502325" cy="502325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4" name="Text 2"/>
          <p:cNvSpPr/>
          <p:nvPr/>
        </p:nvSpPr>
        <p:spPr>
          <a:xfrm>
            <a:off x="972622" y="2917627"/>
            <a:ext cx="119777" cy="3349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4C4C4D"/>
                </a:solidFill>
                <a:effectLst/>
                <a:uLnTx/>
                <a:uFillTx/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1</a:t>
            </a:r>
            <a:endParaRPr kumimoji="0" lang="en-US" sz="2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 3"/>
          <p:cNvSpPr/>
          <p:nvPr/>
        </p:nvSpPr>
        <p:spPr>
          <a:xfrm>
            <a:off x="1506974" y="2833926"/>
            <a:ext cx="2806065" cy="3488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50" b="0" i="0" u="none" strike="noStrike" kern="1200" cap="none" spc="0" normalizeH="0" baseline="0" noProof="0" dirty="0">
                <a:ln>
                  <a:noFill/>
                </a:ln>
                <a:solidFill>
                  <a:srgbClr val="4C4C4D"/>
                </a:solidFill>
                <a:effectLst/>
                <a:uLnTx/>
                <a:uFillTx/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Сложность добычи</a:t>
            </a:r>
            <a:endParaRPr kumimoji="0" lang="en-US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 4"/>
          <p:cNvSpPr/>
          <p:nvPr/>
        </p:nvSpPr>
        <p:spPr>
          <a:xfrm>
            <a:off x="1506974" y="3316724"/>
            <a:ext cx="5696664" cy="14287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50" b="0" i="0" u="none" strike="noStrike" kern="1200" cap="none" spc="0" normalizeH="0" baseline="0" noProof="0" dirty="0">
                <a:ln>
                  <a:noFill/>
                </a:ln>
                <a:solidFill>
                  <a:srgbClr val="4C4C4D"/>
                </a:solidFill>
                <a:effectLst/>
                <a:uLnTx/>
                <a:uFillTx/>
                <a:latin typeface="Heebo" pitchFamily="34" charset="0"/>
                <a:ea typeface="Heebo" pitchFamily="34" charset="-122"/>
                <a:cs typeface="Heebo" pitchFamily="34" charset="-120"/>
              </a:rPr>
              <a:t>Несмотря на широкое распространение водорода в природе, его получение в чистом виде является чрезвычайно сложным процессом, требующим значительных затрат.</a:t>
            </a:r>
            <a:endParaRPr kumimoji="0" lang="en-US" sz="17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hape 5"/>
          <p:cNvSpPr/>
          <p:nvPr/>
        </p:nvSpPr>
        <p:spPr>
          <a:xfrm>
            <a:off x="7426881" y="2833926"/>
            <a:ext cx="502325" cy="502325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8" name="Text 6"/>
          <p:cNvSpPr/>
          <p:nvPr/>
        </p:nvSpPr>
        <p:spPr>
          <a:xfrm>
            <a:off x="7594878" y="2917627"/>
            <a:ext cx="166211" cy="3349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4C4C4D"/>
                </a:solidFill>
                <a:effectLst/>
                <a:uLnTx/>
                <a:uFillTx/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2</a:t>
            </a:r>
            <a:endParaRPr kumimoji="0" lang="en-US" sz="2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 7"/>
          <p:cNvSpPr/>
          <p:nvPr/>
        </p:nvSpPr>
        <p:spPr>
          <a:xfrm>
            <a:off x="8152448" y="2833926"/>
            <a:ext cx="3408640" cy="3488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50" b="0" i="0" u="none" strike="noStrike" kern="1200" cap="none" spc="0" normalizeH="0" baseline="0" noProof="0" dirty="0">
                <a:ln>
                  <a:noFill/>
                </a:ln>
                <a:solidFill>
                  <a:srgbClr val="4C4C4D"/>
                </a:solidFill>
                <a:effectLst/>
                <a:uLnTx/>
                <a:uFillTx/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Отсутствие стандартов</a:t>
            </a:r>
            <a:endParaRPr kumimoji="0" lang="en-US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 8"/>
          <p:cNvSpPr/>
          <p:nvPr/>
        </p:nvSpPr>
        <p:spPr>
          <a:xfrm>
            <a:off x="8152448" y="3316724"/>
            <a:ext cx="5696664" cy="14287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50" b="0" i="0" u="none" strike="noStrike" kern="1200" cap="none" spc="0" normalizeH="0" baseline="0" noProof="0" dirty="0">
                <a:ln>
                  <a:noFill/>
                </a:ln>
                <a:solidFill>
                  <a:srgbClr val="4C4C4D"/>
                </a:solidFill>
                <a:effectLst/>
                <a:uLnTx/>
                <a:uFillTx/>
                <a:latin typeface="Heebo" pitchFamily="34" charset="0"/>
                <a:ea typeface="Heebo" pitchFamily="34" charset="-122"/>
                <a:cs typeface="Heebo" pitchFamily="34" charset="-120"/>
              </a:rPr>
              <a:t>Изучение водородного топлива было прервано после появления бензина, поэтому до сих пор не выработаны стандарты его хранения, транспортировки и использования.</a:t>
            </a:r>
            <a:endParaRPr kumimoji="0" lang="en-US" sz="17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Shape 9"/>
          <p:cNvSpPr/>
          <p:nvPr/>
        </p:nvSpPr>
        <p:spPr>
          <a:xfrm>
            <a:off x="781407" y="5219819"/>
            <a:ext cx="502325" cy="502325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12" name="Text 10"/>
          <p:cNvSpPr/>
          <p:nvPr/>
        </p:nvSpPr>
        <p:spPr>
          <a:xfrm>
            <a:off x="951905" y="5303520"/>
            <a:ext cx="161211" cy="3349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4C4C4D"/>
                </a:solidFill>
                <a:effectLst/>
                <a:uLnTx/>
                <a:uFillTx/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3</a:t>
            </a:r>
            <a:endParaRPr kumimoji="0" lang="en-US" sz="2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 11"/>
          <p:cNvSpPr/>
          <p:nvPr/>
        </p:nvSpPr>
        <p:spPr>
          <a:xfrm>
            <a:off x="1506974" y="5219819"/>
            <a:ext cx="4036338" cy="3488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50" b="0" i="0" u="none" strike="noStrike" kern="1200" cap="none" spc="0" normalizeH="0" baseline="0" noProof="0" dirty="0">
                <a:ln>
                  <a:noFill/>
                </a:ln>
                <a:solidFill>
                  <a:srgbClr val="4C4C4D"/>
                </a:solidFill>
                <a:effectLst/>
                <a:uLnTx/>
                <a:uFillTx/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Массивность производства</a:t>
            </a:r>
            <a:endParaRPr kumimoji="0" lang="en-US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 12"/>
          <p:cNvSpPr/>
          <p:nvPr/>
        </p:nvSpPr>
        <p:spPr>
          <a:xfrm>
            <a:off x="1506974" y="5702618"/>
            <a:ext cx="5696664" cy="17859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50" b="0" i="0" u="none" strike="noStrike" kern="1200" cap="none" spc="0" normalizeH="0" baseline="0" noProof="0" dirty="0">
                <a:ln>
                  <a:noFill/>
                </a:ln>
                <a:solidFill>
                  <a:srgbClr val="4C4C4D"/>
                </a:solidFill>
                <a:effectLst/>
                <a:uLnTx/>
                <a:uFillTx/>
                <a:latin typeface="Heebo" pitchFamily="34" charset="0"/>
                <a:ea typeface="Heebo" pitchFamily="34" charset="-122"/>
                <a:cs typeface="Heebo" pitchFamily="34" charset="-120"/>
              </a:rPr>
              <a:t>Переход на производство водородного топлива потребует радикальной перестройки существующих производственных мощностей, что связано со значительными затратами времени и ресурсов.</a:t>
            </a:r>
            <a:endParaRPr kumimoji="0" lang="en-US" sz="17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Shape 13"/>
          <p:cNvSpPr/>
          <p:nvPr/>
        </p:nvSpPr>
        <p:spPr>
          <a:xfrm>
            <a:off x="7426881" y="5219819"/>
            <a:ext cx="502325" cy="502325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16" name="Text 14"/>
          <p:cNvSpPr/>
          <p:nvPr/>
        </p:nvSpPr>
        <p:spPr>
          <a:xfrm>
            <a:off x="7589758" y="5303520"/>
            <a:ext cx="176570" cy="3349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4C4C4D"/>
                </a:solidFill>
                <a:effectLst/>
                <a:uLnTx/>
                <a:uFillTx/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4</a:t>
            </a:r>
            <a:endParaRPr kumimoji="0" lang="en-US" sz="2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Text 15"/>
          <p:cNvSpPr/>
          <p:nvPr/>
        </p:nvSpPr>
        <p:spPr>
          <a:xfrm>
            <a:off x="8152448" y="5219819"/>
            <a:ext cx="2790706" cy="3488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50" b="0" i="0" u="none" strike="noStrike" kern="1200" cap="none" spc="0" normalizeH="0" baseline="0" noProof="0" dirty="0">
                <a:ln>
                  <a:noFill/>
                </a:ln>
                <a:solidFill>
                  <a:srgbClr val="4C4C4D"/>
                </a:solidFill>
                <a:effectLst/>
                <a:uLnTx/>
                <a:uFillTx/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Взрывоопасность</a:t>
            </a:r>
            <a:endParaRPr kumimoji="0" lang="en-US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Text 16"/>
          <p:cNvSpPr/>
          <p:nvPr/>
        </p:nvSpPr>
        <p:spPr>
          <a:xfrm>
            <a:off x="8152448" y="5702618"/>
            <a:ext cx="5696664" cy="14287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50" b="0" i="0" u="none" strike="noStrike" kern="1200" cap="none" spc="0" normalizeH="0" baseline="0" noProof="0" dirty="0">
                <a:ln>
                  <a:noFill/>
                </a:ln>
                <a:solidFill>
                  <a:srgbClr val="4C4C4D"/>
                </a:solidFill>
                <a:effectLst/>
                <a:uLnTx/>
                <a:uFillTx/>
                <a:latin typeface="Heebo" pitchFamily="34" charset="0"/>
                <a:ea typeface="Heebo" pitchFamily="34" charset="-122"/>
                <a:cs typeface="Heebo" pitchFamily="34" charset="-120"/>
              </a:rPr>
              <a:t>Высокая взрывоопасность водорода является серьезным препятствием для широкого внедрения этой технологии, требуя разработки строгих мер безопасности.</a:t>
            </a:r>
            <a:endParaRPr kumimoji="0" lang="en-US" sz="17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Прямоугольник 18"/>
          <p:cNvSpPr/>
          <p:nvPr/>
        </p:nvSpPr>
        <p:spPr>
          <a:xfrm>
            <a:off x="12643945" y="7525407"/>
            <a:ext cx="1986455" cy="6201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50599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icture backgroun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630400" cy="8269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3702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Picture backgroun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981"/>
            <a:ext cx="14630400" cy="8205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067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71989" y="751523"/>
            <a:ext cx="7800023" cy="12001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4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750" b="0" i="0" u="none" strike="noStrike" kern="1200" cap="none" spc="0" normalizeH="0" baseline="0" noProof="0" dirty="0">
                <a:ln>
                  <a:noFill/>
                </a:ln>
                <a:solidFill>
                  <a:srgbClr val="152D47"/>
                </a:solidFill>
                <a:effectLst/>
                <a:uLnTx/>
                <a:uFillTx/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Водородные автомобили: Преодоление ограничений</a:t>
            </a:r>
            <a:endParaRPr kumimoji="0" lang="en-US" sz="37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hape 1"/>
          <p:cNvSpPr/>
          <p:nvPr/>
        </p:nvSpPr>
        <p:spPr>
          <a:xfrm>
            <a:off x="671989" y="2239685"/>
            <a:ext cx="7800023" cy="1413391"/>
          </a:xfrm>
          <a:prstGeom prst="roundRect">
            <a:avLst>
              <a:gd name="adj" fmla="val 2038"/>
            </a:avLst>
          </a:prstGeom>
          <a:solidFill>
            <a:srgbClr val="F2EEEE"/>
          </a:solidFill>
          <a:ln/>
        </p:spPr>
      </p:sp>
      <p:sp>
        <p:nvSpPr>
          <p:cNvPr id="5" name="Text 2"/>
          <p:cNvSpPr/>
          <p:nvPr/>
        </p:nvSpPr>
        <p:spPr>
          <a:xfrm>
            <a:off x="863918" y="2431613"/>
            <a:ext cx="2400300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50" b="0" i="0" u="none" strike="noStrike" kern="1200" cap="none" spc="0" normalizeH="0" baseline="0" noProof="0" dirty="0">
                <a:ln>
                  <a:noFill/>
                </a:ln>
                <a:solidFill>
                  <a:srgbClr val="4C4C4D"/>
                </a:solidFill>
                <a:effectLst/>
                <a:uLnTx/>
                <a:uFillTx/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Запас хода</a:t>
            </a:r>
            <a:endParaRPr kumimoji="0" lang="en-US" sz="18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 3"/>
          <p:cNvSpPr/>
          <p:nvPr/>
        </p:nvSpPr>
        <p:spPr>
          <a:xfrm>
            <a:off x="863918" y="2846784"/>
            <a:ext cx="7416165" cy="6143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4C4C4D"/>
                </a:solidFill>
                <a:effectLst/>
                <a:uLnTx/>
                <a:uFillTx/>
                <a:latin typeface="Heebo" pitchFamily="34" charset="0"/>
                <a:ea typeface="Heebo" pitchFamily="34" charset="-122"/>
                <a:cs typeface="Heebo" pitchFamily="34" charset="-120"/>
              </a:rPr>
              <a:t>Водородные автомобили уже сегодня могут проезжать до 500 километров на одной заправке, что сопоставимо с бензиновыми аналогами.</a:t>
            </a: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hape 4"/>
          <p:cNvSpPr/>
          <p:nvPr/>
        </p:nvSpPr>
        <p:spPr>
          <a:xfrm>
            <a:off x="671989" y="3845004"/>
            <a:ext cx="7800023" cy="1720572"/>
          </a:xfrm>
          <a:prstGeom prst="roundRect">
            <a:avLst>
              <a:gd name="adj" fmla="val 1674"/>
            </a:avLst>
          </a:prstGeom>
          <a:solidFill>
            <a:srgbClr val="F2EEEE"/>
          </a:solidFill>
          <a:ln/>
        </p:spPr>
      </p:sp>
      <p:sp>
        <p:nvSpPr>
          <p:cNvPr id="8" name="Text 5"/>
          <p:cNvSpPr/>
          <p:nvPr/>
        </p:nvSpPr>
        <p:spPr>
          <a:xfrm>
            <a:off x="863918" y="4036933"/>
            <a:ext cx="2400300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50" b="0" i="0" u="none" strike="noStrike" kern="1200" cap="none" spc="0" normalizeH="0" baseline="0" noProof="0" dirty="0">
                <a:ln>
                  <a:noFill/>
                </a:ln>
                <a:solidFill>
                  <a:srgbClr val="4C4C4D"/>
                </a:solidFill>
                <a:effectLst/>
                <a:uLnTx/>
                <a:uFillTx/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Время заправки</a:t>
            </a:r>
            <a:endParaRPr kumimoji="0" lang="en-US" sz="18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 6"/>
          <p:cNvSpPr/>
          <p:nvPr/>
        </p:nvSpPr>
        <p:spPr>
          <a:xfrm>
            <a:off x="863918" y="4452104"/>
            <a:ext cx="7416165" cy="9215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4C4C4D"/>
                </a:solidFill>
                <a:effectLst/>
                <a:uLnTx/>
                <a:uFillTx/>
                <a:latin typeface="Heebo" pitchFamily="34" charset="0"/>
                <a:ea typeface="Heebo" pitchFamily="34" charset="-122"/>
                <a:cs typeface="Heebo" pitchFamily="34" charset="-120"/>
              </a:rPr>
              <a:t>Заправка водородом занимает столько же времени, сколько и заправка бензином, что делает водородные автомобили удобными в повседневном использовании.</a:t>
            </a: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671989" y="5757505"/>
            <a:ext cx="7800023" cy="1720572"/>
          </a:xfrm>
          <a:prstGeom prst="roundRect">
            <a:avLst>
              <a:gd name="adj" fmla="val 1674"/>
            </a:avLst>
          </a:prstGeom>
          <a:solidFill>
            <a:srgbClr val="F2EEEE"/>
          </a:solidFill>
          <a:ln/>
        </p:spPr>
      </p:sp>
      <p:sp>
        <p:nvSpPr>
          <p:cNvPr id="11" name="Text 8"/>
          <p:cNvSpPr/>
          <p:nvPr/>
        </p:nvSpPr>
        <p:spPr>
          <a:xfrm>
            <a:off x="863918" y="5949434"/>
            <a:ext cx="4590574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50" b="0" i="0" u="none" strike="noStrike" kern="1200" cap="none" spc="0" normalizeH="0" baseline="0" noProof="0" dirty="0">
                <a:ln>
                  <a:noFill/>
                </a:ln>
                <a:solidFill>
                  <a:srgbClr val="4C4C4D"/>
                </a:solidFill>
                <a:effectLst/>
                <a:uLnTx/>
                <a:uFillTx/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Водородный электробус КАМАЗ-6290</a:t>
            </a:r>
            <a:endParaRPr kumimoji="0" lang="en-US" sz="18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 9"/>
          <p:cNvSpPr/>
          <p:nvPr/>
        </p:nvSpPr>
        <p:spPr>
          <a:xfrm>
            <a:off x="863918" y="6364605"/>
            <a:ext cx="7416165" cy="9215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4C4C4D"/>
                </a:solidFill>
                <a:effectLst/>
                <a:uLnTx/>
                <a:uFillTx/>
                <a:latin typeface="Heebo" pitchFamily="34" charset="0"/>
                <a:ea typeface="Heebo" pitchFamily="34" charset="-122"/>
                <a:cs typeface="Heebo" pitchFamily="34" charset="-120"/>
              </a:rPr>
              <a:t>Новый водородный электробус КАМАЗ-6290, представленный на выставке Comtrans 2021, может проехать 250 км на одной заправке, что делает его пригодным даже для междугородних поездок.</a:t>
            </a: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76518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Picture background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21249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6880" y="956905"/>
            <a:ext cx="7630239" cy="1351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300"/>
              </a:lnSpc>
              <a:buNone/>
            </a:pPr>
            <a:r>
              <a:rPr lang="en-US" sz="425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Экологические проблемы традиционного транспорта</a:t>
            </a:r>
            <a:endParaRPr lang="en-US" sz="4250" dirty="0"/>
          </a:p>
        </p:txBody>
      </p:sp>
      <p:sp>
        <p:nvSpPr>
          <p:cNvPr id="4" name="Shape 1"/>
          <p:cNvSpPr/>
          <p:nvPr/>
        </p:nvSpPr>
        <p:spPr>
          <a:xfrm>
            <a:off x="756880" y="2876074"/>
            <a:ext cx="486489" cy="486489"/>
          </a:xfrm>
          <a:prstGeom prst="roundRect">
            <a:avLst>
              <a:gd name="adj" fmla="val 6668"/>
            </a:avLst>
          </a:prstGeom>
          <a:solidFill>
            <a:srgbClr val="E0E0EC"/>
          </a:solidFill>
          <a:ln/>
        </p:spPr>
      </p:sp>
      <p:sp>
        <p:nvSpPr>
          <p:cNvPr id="5" name="Text 2"/>
          <p:cNvSpPr/>
          <p:nvPr/>
        </p:nvSpPr>
        <p:spPr>
          <a:xfrm>
            <a:off x="937974" y="2957155"/>
            <a:ext cx="124182" cy="3243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1</a:t>
            </a:r>
            <a:endParaRPr lang="en-US" sz="2550" dirty="0"/>
          </a:p>
        </p:txBody>
      </p:sp>
      <p:sp>
        <p:nvSpPr>
          <p:cNvPr id="6" name="Text 3"/>
          <p:cNvSpPr/>
          <p:nvPr/>
        </p:nvSpPr>
        <p:spPr>
          <a:xfrm>
            <a:off x="1459587" y="2876074"/>
            <a:ext cx="2741652" cy="337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Загрязнение воздуха</a:t>
            </a:r>
            <a:endParaRPr lang="en-US" sz="2100" dirty="0"/>
          </a:p>
        </p:txBody>
      </p:sp>
      <p:sp>
        <p:nvSpPr>
          <p:cNvPr id="7" name="Text 4"/>
          <p:cNvSpPr/>
          <p:nvPr/>
        </p:nvSpPr>
        <p:spPr>
          <a:xfrm>
            <a:off x="1459587" y="3343513"/>
            <a:ext cx="6927532" cy="6917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Выхлопные газы содержат вредные вещества, ухудшающие качество воздуха в городах.</a:t>
            </a:r>
            <a:endParaRPr lang="en-US" sz="1700" dirty="0"/>
          </a:p>
        </p:txBody>
      </p:sp>
      <p:sp>
        <p:nvSpPr>
          <p:cNvPr id="8" name="Shape 5"/>
          <p:cNvSpPr/>
          <p:nvPr/>
        </p:nvSpPr>
        <p:spPr>
          <a:xfrm>
            <a:off x="756880" y="4494728"/>
            <a:ext cx="486489" cy="486489"/>
          </a:xfrm>
          <a:prstGeom prst="roundRect">
            <a:avLst>
              <a:gd name="adj" fmla="val 6668"/>
            </a:avLst>
          </a:prstGeom>
          <a:solidFill>
            <a:srgbClr val="E0E0EC"/>
          </a:solidFill>
          <a:ln/>
        </p:spPr>
      </p:sp>
      <p:sp>
        <p:nvSpPr>
          <p:cNvPr id="9" name="Text 6"/>
          <p:cNvSpPr/>
          <p:nvPr/>
        </p:nvSpPr>
        <p:spPr>
          <a:xfrm>
            <a:off x="915233" y="4575810"/>
            <a:ext cx="169664" cy="3243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2</a:t>
            </a:r>
            <a:endParaRPr lang="en-US" sz="2550" dirty="0"/>
          </a:p>
        </p:txBody>
      </p:sp>
      <p:sp>
        <p:nvSpPr>
          <p:cNvPr id="10" name="Text 7"/>
          <p:cNvSpPr/>
          <p:nvPr/>
        </p:nvSpPr>
        <p:spPr>
          <a:xfrm>
            <a:off x="1459587" y="4494728"/>
            <a:ext cx="2940606" cy="337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Шумовое загрязнение</a:t>
            </a:r>
            <a:endParaRPr lang="en-US" sz="2100" dirty="0"/>
          </a:p>
        </p:txBody>
      </p:sp>
      <p:sp>
        <p:nvSpPr>
          <p:cNvPr id="11" name="Text 8"/>
          <p:cNvSpPr/>
          <p:nvPr/>
        </p:nvSpPr>
        <p:spPr>
          <a:xfrm>
            <a:off x="1459587" y="4962168"/>
            <a:ext cx="6927532" cy="6917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Транспортный шум негативно влияет на здоровье и качество жизни городских жителей.</a:t>
            </a:r>
            <a:endParaRPr lang="en-US" sz="1700" dirty="0"/>
          </a:p>
        </p:txBody>
      </p:sp>
      <p:sp>
        <p:nvSpPr>
          <p:cNvPr id="12" name="Shape 9"/>
          <p:cNvSpPr/>
          <p:nvPr/>
        </p:nvSpPr>
        <p:spPr>
          <a:xfrm>
            <a:off x="756880" y="6113383"/>
            <a:ext cx="486489" cy="486489"/>
          </a:xfrm>
          <a:prstGeom prst="roundRect">
            <a:avLst>
              <a:gd name="adj" fmla="val 6668"/>
            </a:avLst>
          </a:prstGeom>
          <a:solidFill>
            <a:srgbClr val="E0E0EC"/>
          </a:solidFill>
          <a:ln/>
        </p:spPr>
      </p:sp>
      <p:sp>
        <p:nvSpPr>
          <p:cNvPr id="13" name="Text 10"/>
          <p:cNvSpPr/>
          <p:nvPr/>
        </p:nvSpPr>
        <p:spPr>
          <a:xfrm>
            <a:off x="920948" y="6194465"/>
            <a:ext cx="158234" cy="3243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3</a:t>
            </a:r>
            <a:endParaRPr lang="en-US" sz="2550" dirty="0"/>
          </a:p>
        </p:txBody>
      </p:sp>
      <p:sp>
        <p:nvSpPr>
          <p:cNvPr id="14" name="Text 11"/>
          <p:cNvSpPr/>
          <p:nvPr/>
        </p:nvSpPr>
        <p:spPr>
          <a:xfrm>
            <a:off x="1459587" y="6113383"/>
            <a:ext cx="4680942" cy="337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Энергетическая неэффективность</a:t>
            </a:r>
            <a:endParaRPr lang="en-US" sz="2100" dirty="0"/>
          </a:p>
        </p:txBody>
      </p:sp>
      <p:sp>
        <p:nvSpPr>
          <p:cNvPr id="15" name="Text 12"/>
          <p:cNvSpPr/>
          <p:nvPr/>
        </p:nvSpPr>
        <p:spPr>
          <a:xfrm>
            <a:off x="1459587" y="6580823"/>
            <a:ext cx="6927532" cy="6917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Двигатели внутреннего сгорания имеют низкий КПД, что приводит к перерасходу топлива.</a:t>
            </a:r>
            <a:endParaRPr lang="en-US" sz="17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Picture background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630399" cy="8229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57229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114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1644" y="606266"/>
            <a:ext cx="7600712" cy="13780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Политика и законодательство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1087041" y="2314932"/>
            <a:ext cx="30480" cy="5309949"/>
          </a:xfrm>
          <a:prstGeom prst="roundRect">
            <a:avLst>
              <a:gd name="adj" fmla="val 108512"/>
            </a:avLst>
          </a:prstGeom>
          <a:solidFill>
            <a:srgbClr val="C6C6D2"/>
          </a:solidFill>
          <a:ln/>
        </p:spPr>
      </p:sp>
      <p:sp>
        <p:nvSpPr>
          <p:cNvPr id="5" name="Shape 2"/>
          <p:cNvSpPr/>
          <p:nvPr/>
        </p:nvSpPr>
        <p:spPr>
          <a:xfrm>
            <a:off x="1319808" y="2795707"/>
            <a:ext cx="771644" cy="30480"/>
          </a:xfrm>
          <a:prstGeom prst="roundRect">
            <a:avLst>
              <a:gd name="adj" fmla="val 108512"/>
            </a:avLst>
          </a:prstGeom>
          <a:solidFill>
            <a:srgbClr val="C6C6D2"/>
          </a:solidFill>
          <a:ln/>
        </p:spPr>
      </p:sp>
      <p:sp>
        <p:nvSpPr>
          <p:cNvPr id="6" name="Shape 3"/>
          <p:cNvSpPr/>
          <p:nvPr/>
        </p:nvSpPr>
        <p:spPr>
          <a:xfrm>
            <a:off x="854273" y="2562939"/>
            <a:ext cx="496014" cy="496014"/>
          </a:xfrm>
          <a:prstGeom prst="roundRect">
            <a:avLst>
              <a:gd name="adj" fmla="val 6668"/>
            </a:avLst>
          </a:prstGeom>
          <a:solidFill>
            <a:srgbClr val="E0E0EC"/>
          </a:solidFill>
          <a:ln/>
        </p:spPr>
      </p:sp>
      <p:sp>
        <p:nvSpPr>
          <p:cNvPr id="7" name="Text 4"/>
          <p:cNvSpPr/>
          <p:nvPr/>
        </p:nvSpPr>
        <p:spPr>
          <a:xfrm>
            <a:off x="1038939" y="2645569"/>
            <a:ext cx="126683" cy="330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1</a:t>
            </a:r>
            <a:endParaRPr lang="en-US" sz="2600" dirty="0"/>
          </a:p>
        </p:txBody>
      </p:sp>
      <p:sp>
        <p:nvSpPr>
          <p:cNvPr id="8" name="Text 5"/>
          <p:cNvSpPr/>
          <p:nvPr/>
        </p:nvSpPr>
        <p:spPr>
          <a:xfrm>
            <a:off x="2314932" y="2535317"/>
            <a:ext cx="2756178" cy="344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Субсидии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2314932" y="3012043"/>
            <a:ext cx="6057424" cy="705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Государственная поддержка при покупке экологичного транспорта стимулирует спрос.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1319808" y="4639151"/>
            <a:ext cx="771644" cy="30480"/>
          </a:xfrm>
          <a:prstGeom prst="roundRect">
            <a:avLst>
              <a:gd name="adj" fmla="val 108512"/>
            </a:avLst>
          </a:prstGeom>
          <a:solidFill>
            <a:srgbClr val="C6C6D2"/>
          </a:solidFill>
          <a:ln/>
        </p:spPr>
      </p:sp>
      <p:sp>
        <p:nvSpPr>
          <p:cNvPr id="11" name="Shape 8"/>
          <p:cNvSpPr/>
          <p:nvPr/>
        </p:nvSpPr>
        <p:spPr>
          <a:xfrm>
            <a:off x="854273" y="4406384"/>
            <a:ext cx="496014" cy="496014"/>
          </a:xfrm>
          <a:prstGeom prst="roundRect">
            <a:avLst>
              <a:gd name="adj" fmla="val 6668"/>
            </a:avLst>
          </a:prstGeom>
          <a:solidFill>
            <a:srgbClr val="E0E0EC"/>
          </a:solidFill>
          <a:ln/>
        </p:spPr>
      </p:sp>
      <p:sp>
        <p:nvSpPr>
          <p:cNvPr id="12" name="Text 9"/>
          <p:cNvSpPr/>
          <p:nvPr/>
        </p:nvSpPr>
        <p:spPr>
          <a:xfrm>
            <a:off x="1015722" y="4489013"/>
            <a:ext cx="172998" cy="330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2</a:t>
            </a:r>
            <a:endParaRPr lang="en-US" sz="2600" dirty="0"/>
          </a:p>
        </p:txBody>
      </p:sp>
      <p:sp>
        <p:nvSpPr>
          <p:cNvPr id="13" name="Text 10"/>
          <p:cNvSpPr/>
          <p:nvPr/>
        </p:nvSpPr>
        <p:spPr>
          <a:xfrm>
            <a:off x="2314932" y="4378762"/>
            <a:ext cx="2756178" cy="344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Налоговые льготы</a:t>
            </a:r>
            <a:endParaRPr lang="en-US" sz="2150" dirty="0"/>
          </a:p>
        </p:txBody>
      </p:sp>
      <p:sp>
        <p:nvSpPr>
          <p:cNvPr id="14" name="Text 11"/>
          <p:cNvSpPr/>
          <p:nvPr/>
        </p:nvSpPr>
        <p:spPr>
          <a:xfrm>
            <a:off x="2314932" y="4855488"/>
            <a:ext cx="6057424" cy="705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Снижение налогов для владельцев экологичных транспортных средств поощряет их использование.</a:t>
            </a:r>
            <a:endParaRPr lang="en-US" sz="1700" dirty="0"/>
          </a:p>
        </p:txBody>
      </p:sp>
      <p:sp>
        <p:nvSpPr>
          <p:cNvPr id="15" name="Shape 12"/>
          <p:cNvSpPr/>
          <p:nvPr/>
        </p:nvSpPr>
        <p:spPr>
          <a:xfrm>
            <a:off x="1319808" y="6482596"/>
            <a:ext cx="771644" cy="30480"/>
          </a:xfrm>
          <a:prstGeom prst="roundRect">
            <a:avLst>
              <a:gd name="adj" fmla="val 108512"/>
            </a:avLst>
          </a:prstGeom>
          <a:solidFill>
            <a:srgbClr val="C6C6D2"/>
          </a:solidFill>
          <a:ln/>
        </p:spPr>
      </p:sp>
      <p:sp>
        <p:nvSpPr>
          <p:cNvPr id="16" name="Shape 13"/>
          <p:cNvSpPr/>
          <p:nvPr/>
        </p:nvSpPr>
        <p:spPr>
          <a:xfrm>
            <a:off x="854273" y="6249829"/>
            <a:ext cx="496014" cy="496014"/>
          </a:xfrm>
          <a:prstGeom prst="roundRect">
            <a:avLst>
              <a:gd name="adj" fmla="val 6668"/>
            </a:avLst>
          </a:prstGeom>
          <a:solidFill>
            <a:srgbClr val="E0E0EC"/>
          </a:solidFill>
          <a:ln/>
        </p:spPr>
      </p:sp>
      <p:sp>
        <p:nvSpPr>
          <p:cNvPr id="17" name="Text 14"/>
          <p:cNvSpPr/>
          <p:nvPr/>
        </p:nvSpPr>
        <p:spPr>
          <a:xfrm>
            <a:off x="1021556" y="6332458"/>
            <a:ext cx="161449" cy="330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3</a:t>
            </a:r>
            <a:endParaRPr lang="en-US" sz="2600" dirty="0"/>
          </a:p>
        </p:txBody>
      </p:sp>
      <p:sp>
        <p:nvSpPr>
          <p:cNvPr id="18" name="Text 15"/>
          <p:cNvSpPr/>
          <p:nvPr/>
        </p:nvSpPr>
        <p:spPr>
          <a:xfrm>
            <a:off x="2314932" y="6222206"/>
            <a:ext cx="2756178" cy="344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Ограничения</a:t>
            </a:r>
            <a:endParaRPr lang="en-US" sz="2150" dirty="0"/>
          </a:p>
        </p:txBody>
      </p:sp>
      <p:sp>
        <p:nvSpPr>
          <p:cNvPr id="19" name="Text 16"/>
          <p:cNvSpPr/>
          <p:nvPr/>
        </p:nvSpPr>
        <p:spPr>
          <a:xfrm>
            <a:off x="2314932" y="6698933"/>
            <a:ext cx="6057424" cy="705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ru-RU" sz="1700" dirty="0" smtClean="0"/>
              <a:t>Постепенное накладывание ограничений на машины с ДВС</a:t>
            </a:r>
            <a:endParaRPr lang="en-US" sz="17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1857" y="795576"/>
            <a:ext cx="7553087" cy="1420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Перспективы развития экологичного транспорта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1857" y="2812494"/>
            <a:ext cx="511373" cy="511373"/>
          </a:xfrm>
          <a:prstGeom prst="roundRect">
            <a:avLst>
              <a:gd name="adj" fmla="val 6667"/>
            </a:avLst>
          </a:prstGeom>
          <a:solidFill>
            <a:srgbClr val="E0E0EC"/>
          </a:solidFill>
          <a:ln/>
        </p:spPr>
      </p:sp>
      <p:sp>
        <p:nvSpPr>
          <p:cNvPr id="5" name="Text 2"/>
          <p:cNvSpPr/>
          <p:nvPr/>
        </p:nvSpPr>
        <p:spPr>
          <a:xfrm>
            <a:off x="6472238" y="2897743"/>
            <a:ext cx="130612" cy="3408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7020401" y="2812494"/>
            <a:ext cx="3763089" cy="3550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Технологический прогресс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020401" y="3303865"/>
            <a:ext cx="6814542" cy="7272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Развитие аккумуляторных технологий и водородных элементов повысит эффективность экотранспорта.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6281857" y="4513898"/>
            <a:ext cx="511373" cy="511373"/>
          </a:xfrm>
          <a:prstGeom prst="roundRect">
            <a:avLst>
              <a:gd name="adj" fmla="val 6667"/>
            </a:avLst>
          </a:prstGeom>
          <a:solidFill>
            <a:srgbClr val="E0E0EC"/>
          </a:solidFill>
          <a:ln/>
        </p:spPr>
      </p:sp>
      <p:sp>
        <p:nvSpPr>
          <p:cNvPr id="9" name="Text 6"/>
          <p:cNvSpPr/>
          <p:nvPr/>
        </p:nvSpPr>
        <p:spPr>
          <a:xfrm>
            <a:off x="6448306" y="4599146"/>
            <a:ext cx="178356" cy="3408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7020401" y="4513898"/>
            <a:ext cx="3087291" cy="3550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Изменение поведения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7020401" y="5005268"/>
            <a:ext cx="6814542" cy="7272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Рост экологической сознательности будет стимулировать выбор в пользу чистого транспорта.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6281857" y="6215301"/>
            <a:ext cx="511373" cy="511373"/>
          </a:xfrm>
          <a:prstGeom prst="roundRect">
            <a:avLst>
              <a:gd name="adj" fmla="val 6667"/>
            </a:avLst>
          </a:prstGeom>
          <a:solidFill>
            <a:srgbClr val="E0E0EC"/>
          </a:solidFill>
          <a:ln/>
        </p:spPr>
      </p:sp>
      <p:sp>
        <p:nvSpPr>
          <p:cNvPr id="13" name="Text 10"/>
          <p:cNvSpPr/>
          <p:nvPr/>
        </p:nvSpPr>
        <p:spPr>
          <a:xfrm>
            <a:off x="6454259" y="6300549"/>
            <a:ext cx="166449" cy="3408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7020401" y="6215301"/>
            <a:ext cx="3476863" cy="3550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Городское планирование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020401" y="6706672"/>
            <a:ext cx="6814542" cy="7272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Интеграция экологичных видов транспорта в городскую среду улучшит качество жизни.</a:t>
            </a:r>
            <a:endParaRPr lang="en-US" sz="1750" dirty="0"/>
          </a:p>
        </p:txBody>
      </p:sp>
      <p:sp>
        <p:nvSpPr>
          <p:cNvPr id="16" name="Прямоугольник 15"/>
          <p:cNvSpPr/>
          <p:nvPr/>
        </p:nvSpPr>
        <p:spPr>
          <a:xfrm>
            <a:off x="12128938" y="7280289"/>
            <a:ext cx="2396359" cy="8652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821894"/>
            <a:ext cx="12902327" cy="1543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Вклад транспорта в </a:t>
            </a:r>
            <a:r>
              <a:rPr lang="ru-RU" sz="4850" dirty="0" smtClean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выброс вредных газов</a:t>
            </a:r>
            <a:endParaRPr lang="en-US" sz="4850" dirty="0"/>
          </a:p>
        </p:txBody>
      </p:sp>
      <p:sp>
        <p:nvSpPr>
          <p:cNvPr id="3" name="Text 1"/>
          <p:cNvSpPr/>
          <p:nvPr/>
        </p:nvSpPr>
        <p:spPr>
          <a:xfrm>
            <a:off x="864037" y="3982045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Доля автомобилей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864037" y="4614624"/>
            <a:ext cx="3898821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Автомобили ответственны за 11,9% всех выбросов парниковых газов.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5372695" y="3982045"/>
            <a:ext cx="3898821" cy="7715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Авиация и морской транспорт</a:t>
            </a:r>
            <a:endParaRPr lang="en-US" sz="2400" dirty="0"/>
          </a:p>
        </p:txBody>
      </p:sp>
      <p:sp>
        <p:nvSpPr>
          <p:cNvPr id="6" name="Text 4"/>
          <p:cNvSpPr/>
          <p:nvPr/>
        </p:nvSpPr>
        <p:spPr>
          <a:xfrm>
            <a:off x="5372695" y="5000387"/>
            <a:ext cx="3898821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Самолеты и корабли генерируют 1,9% и 1,7% выбросов соответственно.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9881354" y="3982045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Выбросы от поездов</a:t>
            </a:r>
            <a:endParaRPr lang="en-US" sz="2400" dirty="0"/>
          </a:p>
        </p:txBody>
      </p:sp>
      <p:sp>
        <p:nvSpPr>
          <p:cNvPr id="8" name="Text 6"/>
          <p:cNvSpPr/>
          <p:nvPr/>
        </p:nvSpPr>
        <p:spPr>
          <a:xfrm>
            <a:off x="9881354" y="4614624"/>
            <a:ext cx="3898821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Поезда производят 0,4% всех выбросов парниковых газов.</a:t>
            </a:r>
            <a:endParaRPr lang="en-US" sz="1900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12643945" y="7525407"/>
            <a:ext cx="1986455" cy="6201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0336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15908" y="653296"/>
            <a:ext cx="7484983" cy="14813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5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650" b="0" i="0" u="none" strike="noStrike" kern="1200" cap="none" spc="0" normalizeH="0" baseline="0" noProof="0" dirty="0">
                <a:ln>
                  <a:noFill/>
                </a:ln>
                <a:solidFill>
                  <a:srgbClr val="1B1B27"/>
                </a:solidFill>
                <a:effectLst/>
                <a:uLnTx/>
                <a:uFillTx/>
                <a:latin typeface="Corben" pitchFamily="34" charset="0"/>
                <a:ea typeface="Corben" pitchFamily="34" charset="-122"/>
                <a:cs typeface="Corben" pitchFamily="34" charset="-120"/>
              </a:rPr>
              <a:t>Загрязнение воздуха и здоровье людей</a:t>
            </a:r>
            <a:endParaRPr kumimoji="0" lang="en-US" sz="46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hape 1"/>
          <p:cNvSpPr/>
          <p:nvPr/>
        </p:nvSpPr>
        <p:spPr>
          <a:xfrm>
            <a:off x="6315908" y="2756654"/>
            <a:ext cx="533162" cy="533162"/>
          </a:xfrm>
          <a:prstGeom prst="roundRect">
            <a:avLst>
              <a:gd name="adj" fmla="val 18671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29983" y="2845475"/>
            <a:ext cx="105013" cy="3555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ts val="27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50" b="0" i="0" u="none" strike="noStrike" kern="1200" cap="none" spc="0" normalizeH="0" baseline="0" noProof="0" dirty="0">
                <a:ln>
                  <a:noFill/>
                </a:ln>
                <a:solidFill>
                  <a:srgbClr val="404155"/>
                </a:solidFill>
                <a:effectLst/>
                <a:uLnTx/>
                <a:uFillTx/>
                <a:latin typeface="Corben" pitchFamily="34" charset="0"/>
                <a:ea typeface="Corben" pitchFamily="34" charset="-122"/>
                <a:cs typeface="Corben" pitchFamily="34" charset="-120"/>
              </a:rPr>
              <a:t>1</a:t>
            </a:r>
            <a:endParaRPr kumimoji="0" lang="en-US" sz="27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 3"/>
          <p:cNvSpPr/>
          <p:nvPr/>
        </p:nvSpPr>
        <p:spPr>
          <a:xfrm>
            <a:off x="7086005" y="2756654"/>
            <a:ext cx="4657725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00" b="0" i="0" u="none" strike="noStrike" kern="1200" cap="none" spc="0" normalizeH="0" baseline="0" noProof="0" dirty="0">
                <a:ln>
                  <a:noFill/>
                </a:ln>
                <a:solidFill>
                  <a:srgbClr val="404155"/>
                </a:solidFill>
                <a:effectLst/>
                <a:uLnTx/>
                <a:uFillTx/>
                <a:latin typeface="Corben" pitchFamily="34" charset="0"/>
                <a:ea typeface="Corben" pitchFamily="34" charset="-122"/>
                <a:cs typeface="Corben" pitchFamily="34" charset="-120"/>
              </a:rPr>
              <a:t>Автомобили - главный источник</a:t>
            </a:r>
            <a:endParaRPr kumimoji="0" lang="en-US" sz="2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 4"/>
          <p:cNvSpPr/>
          <p:nvPr/>
        </p:nvSpPr>
        <p:spPr>
          <a:xfrm>
            <a:off x="7086005" y="3269099"/>
            <a:ext cx="6714887" cy="7584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9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50" b="0" i="0" u="none" strike="noStrike" kern="1200" cap="none" spc="0" normalizeH="0" baseline="0" noProof="0" dirty="0">
                <a:ln>
                  <a:noFill/>
                </a:ln>
                <a:solidFill>
                  <a:srgbClr val="404155"/>
                </a:solidFill>
                <a:effectLst/>
                <a:uLnTx/>
                <a:uFillTx/>
                <a:latin typeface="Nobile" pitchFamily="34" charset="0"/>
                <a:ea typeface="Nobile" pitchFamily="34" charset="-122"/>
                <a:cs typeface="Nobile" pitchFamily="34" charset="-120"/>
              </a:rPr>
              <a:t>В крупных городах, таких как Москва, на автомобили приходится 90% всех выбросов.</a:t>
            </a:r>
            <a:endParaRPr kumimoji="0" lang="en-US" sz="18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Shape 5"/>
          <p:cNvSpPr/>
          <p:nvPr/>
        </p:nvSpPr>
        <p:spPr>
          <a:xfrm>
            <a:off x="6315908" y="4531043"/>
            <a:ext cx="533162" cy="533162"/>
          </a:xfrm>
          <a:prstGeom prst="roundRect">
            <a:avLst>
              <a:gd name="adj" fmla="val 18671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6489740" y="4619863"/>
            <a:ext cx="185380" cy="3555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ts val="27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50" b="0" i="0" u="none" strike="noStrike" kern="1200" cap="none" spc="0" normalizeH="0" baseline="0" noProof="0" dirty="0">
                <a:ln>
                  <a:noFill/>
                </a:ln>
                <a:solidFill>
                  <a:srgbClr val="404155"/>
                </a:solidFill>
                <a:effectLst/>
                <a:uLnTx/>
                <a:uFillTx/>
                <a:latin typeface="Corben" pitchFamily="34" charset="0"/>
                <a:ea typeface="Corben" pitchFamily="34" charset="-122"/>
                <a:cs typeface="Corben" pitchFamily="34" charset="-120"/>
              </a:rPr>
              <a:t>2</a:t>
            </a:r>
            <a:endParaRPr kumimoji="0" lang="en-US" sz="27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 7"/>
          <p:cNvSpPr/>
          <p:nvPr/>
        </p:nvSpPr>
        <p:spPr>
          <a:xfrm>
            <a:off x="7086005" y="4531043"/>
            <a:ext cx="3023949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00" b="0" i="0" u="none" strike="noStrike" kern="1200" cap="none" spc="0" normalizeH="0" baseline="0" noProof="0" dirty="0">
                <a:ln>
                  <a:noFill/>
                </a:ln>
                <a:solidFill>
                  <a:srgbClr val="404155"/>
                </a:solidFill>
                <a:effectLst/>
                <a:uLnTx/>
                <a:uFillTx/>
                <a:latin typeface="Corben" pitchFamily="34" charset="0"/>
                <a:ea typeface="Corben" pitchFamily="34" charset="-122"/>
                <a:cs typeface="Corben" pitchFamily="34" charset="-120"/>
              </a:rPr>
              <a:t>Токсичные вещества</a:t>
            </a:r>
            <a:endParaRPr kumimoji="0" lang="en-US" sz="2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ext 8"/>
          <p:cNvSpPr/>
          <p:nvPr/>
        </p:nvSpPr>
        <p:spPr>
          <a:xfrm>
            <a:off x="7086005" y="5043488"/>
            <a:ext cx="6714887" cy="7584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9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50" b="0" i="0" u="none" strike="noStrike" kern="1200" cap="none" spc="0" normalizeH="0" baseline="0" noProof="0" dirty="0">
                <a:ln>
                  <a:noFill/>
                </a:ln>
                <a:solidFill>
                  <a:srgbClr val="404155"/>
                </a:solidFill>
                <a:effectLst/>
                <a:uLnTx/>
                <a:uFillTx/>
                <a:latin typeface="Nobile" pitchFamily="34" charset="0"/>
                <a:ea typeface="Nobile" pitchFamily="34" charset="-122"/>
                <a:cs typeface="Nobile" pitchFamily="34" charset="-120"/>
              </a:rPr>
              <a:t>Выхлопные газы содержат опасные оксиды углерода и азота, вредные для органов дыхания.</a:t>
            </a:r>
            <a:endParaRPr kumimoji="0" lang="en-US" sz="18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Shape 9"/>
          <p:cNvSpPr/>
          <p:nvPr/>
        </p:nvSpPr>
        <p:spPr>
          <a:xfrm>
            <a:off x="6315908" y="6305431"/>
            <a:ext cx="533162" cy="533162"/>
          </a:xfrm>
          <a:prstGeom prst="roundRect">
            <a:avLst>
              <a:gd name="adj" fmla="val 18671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482596" y="6394252"/>
            <a:ext cx="199668" cy="3555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ts val="27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50" b="0" i="0" u="none" strike="noStrike" kern="1200" cap="none" spc="0" normalizeH="0" baseline="0" noProof="0" dirty="0">
                <a:ln>
                  <a:noFill/>
                </a:ln>
                <a:solidFill>
                  <a:srgbClr val="404155"/>
                </a:solidFill>
                <a:effectLst/>
                <a:uLnTx/>
                <a:uFillTx/>
                <a:latin typeface="Corben" pitchFamily="34" charset="0"/>
                <a:ea typeface="Corben" pitchFamily="34" charset="-122"/>
                <a:cs typeface="Corben" pitchFamily="34" charset="-120"/>
              </a:rPr>
              <a:t>3</a:t>
            </a:r>
            <a:endParaRPr kumimoji="0" lang="en-US" sz="27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7086005" y="6305431"/>
            <a:ext cx="3895368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00" b="0" i="0" u="none" strike="noStrike" kern="1200" cap="none" spc="0" normalizeH="0" baseline="0" noProof="0" dirty="0">
                <a:ln>
                  <a:noFill/>
                </a:ln>
                <a:solidFill>
                  <a:srgbClr val="404155"/>
                </a:solidFill>
                <a:effectLst/>
                <a:uLnTx/>
                <a:uFillTx/>
                <a:latin typeface="Corben" pitchFamily="34" charset="0"/>
                <a:ea typeface="Corben" pitchFamily="34" charset="-122"/>
                <a:cs typeface="Corben" pitchFamily="34" charset="-120"/>
              </a:rPr>
              <a:t>Рост городского населения</a:t>
            </a:r>
            <a:endParaRPr kumimoji="0" lang="en-US" sz="2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7086005" y="6817876"/>
            <a:ext cx="6714887" cy="7584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9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50" b="0" i="0" u="none" strike="noStrike" kern="1200" cap="none" spc="0" normalizeH="0" baseline="0" noProof="0" dirty="0">
                <a:ln>
                  <a:noFill/>
                </a:ln>
                <a:solidFill>
                  <a:srgbClr val="404155"/>
                </a:solidFill>
                <a:effectLst/>
                <a:uLnTx/>
                <a:uFillTx/>
                <a:latin typeface="Nobile" pitchFamily="34" charset="0"/>
                <a:ea typeface="Nobile" pitchFamily="34" charset="-122"/>
                <a:cs typeface="Nobile" pitchFamily="34" charset="-120"/>
              </a:rPr>
              <a:t>К 2050 году более 80% людей будут жить в городах, усиливая негативное воздействие.</a:t>
            </a:r>
            <a:endParaRPr kumimoji="0" lang="en-US" sz="18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Прямоугольник 15"/>
          <p:cNvSpPr/>
          <p:nvPr/>
        </p:nvSpPr>
        <p:spPr>
          <a:xfrm>
            <a:off x="12643945" y="7525407"/>
            <a:ext cx="1986455" cy="6201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32985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53639" y="602813"/>
            <a:ext cx="7609523" cy="1369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5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300" b="0" i="0" u="none" strike="noStrike" kern="1200" cap="none" spc="0" normalizeH="0" baseline="0" noProof="0" dirty="0">
                <a:ln>
                  <a:noFill/>
                </a:ln>
                <a:solidFill>
                  <a:srgbClr val="1B1B27"/>
                </a:solidFill>
                <a:effectLst/>
                <a:uLnTx/>
                <a:uFillTx/>
                <a:latin typeface="Corben" pitchFamily="34" charset="0"/>
                <a:ea typeface="Corben" pitchFamily="34" charset="-122"/>
                <a:cs typeface="Corben" pitchFamily="34" charset="-120"/>
              </a:rPr>
              <a:t>Шумовое загрязнение и его последствия</a:t>
            </a:r>
            <a:endParaRPr kumimoji="0" lang="en-US" sz="4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hape 1"/>
          <p:cNvSpPr/>
          <p:nvPr/>
        </p:nvSpPr>
        <p:spPr>
          <a:xfrm>
            <a:off x="6253639" y="2301597"/>
            <a:ext cx="7609523" cy="1628894"/>
          </a:xfrm>
          <a:prstGeom prst="roundRect">
            <a:avLst>
              <a:gd name="adj" fmla="val 5653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480453" y="2528411"/>
            <a:ext cx="2740343" cy="3425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6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50" b="0" i="0" u="none" strike="noStrike" kern="1200" cap="none" spc="0" normalizeH="0" baseline="0" noProof="0" dirty="0">
                <a:ln>
                  <a:noFill/>
                </a:ln>
                <a:solidFill>
                  <a:srgbClr val="404155"/>
                </a:solidFill>
                <a:effectLst/>
                <a:uLnTx/>
                <a:uFillTx/>
                <a:latin typeface="Corben" pitchFamily="34" charset="0"/>
                <a:ea typeface="Corben" pitchFamily="34" charset="-122"/>
                <a:cs typeface="Corben" pitchFamily="34" charset="-120"/>
              </a:rPr>
              <a:t>Уровень шума</a:t>
            </a:r>
            <a:endParaRPr kumimoji="0" lang="en-US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 3"/>
          <p:cNvSpPr/>
          <p:nvPr/>
        </p:nvSpPr>
        <p:spPr>
          <a:xfrm>
            <a:off x="6480453" y="3002399"/>
            <a:ext cx="7155894" cy="7012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7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404155"/>
                </a:solidFill>
                <a:effectLst/>
                <a:uLnTx/>
                <a:uFillTx/>
                <a:latin typeface="Nobile" pitchFamily="34" charset="0"/>
                <a:ea typeface="Nobile" pitchFamily="34" charset="-122"/>
                <a:cs typeface="Nobile" pitchFamily="34" charset="-120"/>
              </a:rPr>
              <a:t>В крупных городах России транспортный шум может достигать 90-100 дБ даже ночью.</a:t>
            </a: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hape 4"/>
          <p:cNvSpPr/>
          <p:nvPr/>
        </p:nvSpPr>
        <p:spPr>
          <a:xfrm>
            <a:off x="6253639" y="4149685"/>
            <a:ext cx="7609523" cy="1628894"/>
          </a:xfrm>
          <a:prstGeom prst="roundRect">
            <a:avLst>
              <a:gd name="adj" fmla="val 5653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6480453" y="4376499"/>
            <a:ext cx="2740343" cy="3425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6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50" b="0" i="0" u="none" strike="noStrike" kern="1200" cap="none" spc="0" normalizeH="0" baseline="0" noProof="0" dirty="0">
                <a:ln>
                  <a:noFill/>
                </a:ln>
                <a:solidFill>
                  <a:srgbClr val="404155"/>
                </a:solidFill>
                <a:effectLst/>
                <a:uLnTx/>
                <a:uFillTx/>
                <a:latin typeface="Corben" pitchFamily="34" charset="0"/>
                <a:ea typeface="Corben" pitchFamily="34" charset="-122"/>
                <a:cs typeface="Corben" pitchFamily="34" charset="-120"/>
              </a:rPr>
              <a:t>Влияние на людей</a:t>
            </a:r>
            <a:endParaRPr kumimoji="0" lang="en-US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 6"/>
          <p:cNvSpPr/>
          <p:nvPr/>
        </p:nvSpPr>
        <p:spPr>
          <a:xfrm>
            <a:off x="6480453" y="4850487"/>
            <a:ext cx="7155894" cy="7012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7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404155"/>
                </a:solidFill>
                <a:effectLst/>
                <a:uLnTx/>
                <a:uFillTx/>
                <a:latin typeface="Nobile" pitchFamily="34" charset="0"/>
                <a:ea typeface="Nobile" pitchFamily="34" charset="-122"/>
                <a:cs typeface="Nobile" pitchFamily="34" charset="-120"/>
              </a:rPr>
              <a:t>Около 35 миллионов граждан России подвержены вредному воздействию транспортного шума.</a:t>
            </a: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6253639" y="5997773"/>
            <a:ext cx="7609523" cy="1628894"/>
          </a:xfrm>
          <a:prstGeom prst="roundRect">
            <a:avLst>
              <a:gd name="adj" fmla="val 5653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480453" y="6224588"/>
            <a:ext cx="4807625" cy="3425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6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50" b="0" i="0" u="none" strike="noStrike" kern="1200" cap="none" spc="0" normalizeH="0" baseline="0" noProof="0" dirty="0">
                <a:ln>
                  <a:noFill/>
                </a:ln>
                <a:solidFill>
                  <a:srgbClr val="404155"/>
                </a:solidFill>
                <a:effectLst/>
                <a:uLnTx/>
                <a:uFillTx/>
                <a:latin typeface="Corben" pitchFamily="34" charset="0"/>
                <a:ea typeface="Corben" pitchFamily="34" charset="-122"/>
                <a:cs typeface="Corben" pitchFamily="34" charset="-120"/>
              </a:rPr>
              <a:t>Преобладание транспортного шума</a:t>
            </a:r>
            <a:endParaRPr kumimoji="0" lang="en-US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 9"/>
          <p:cNvSpPr/>
          <p:nvPr/>
        </p:nvSpPr>
        <p:spPr>
          <a:xfrm>
            <a:off x="6480453" y="6698575"/>
            <a:ext cx="7155894" cy="7012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7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404155"/>
                </a:solidFill>
                <a:effectLst/>
                <a:uLnTx/>
                <a:uFillTx/>
                <a:latin typeface="Nobile" pitchFamily="34" charset="0"/>
                <a:ea typeface="Nobile" pitchFamily="34" charset="-122"/>
                <a:cs typeface="Nobile" pitchFamily="34" charset="-120"/>
              </a:rPr>
              <a:t>Транспортный шум составляет до 80% от общего городского шума.</a:t>
            </a: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12643945" y="7626667"/>
            <a:ext cx="1986455" cy="5188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58967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497582" y="3079630"/>
            <a:ext cx="7415927" cy="31939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8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700" b="1" i="0" u="none" strike="noStrike" kern="1200" cap="none" spc="0" normalizeH="0" baseline="0" noProof="0" dirty="0">
                <a:ln>
                  <a:noFill/>
                </a:ln>
                <a:solidFill>
                  <a:srgbClr val="231971"/>
                </a:solidFill>
                <a:effectLst/>
                <a:uLnTx/>
                <a:uFillTx/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Экологичность электромобилей</a:t>
            </a:r>
            <a:endParaRPr kumimoji="0" lang="en-US" sz="6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12643945" y="7525407"/>
            <a:ext cx="1986455" cy="62011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Прямоугольник 4"/>
          <p:cNvSpPr/>
          <p:nvPr/>
        </p:nvSpPr>
        <p:spPr>
          <a:xfrm>
            <a:off x="12643944" y="7525407"/>
            <a:ext cx="1986455" cy="620110"/>
          </a:xfrm>
          <a:prstGeom prst="rect">
            <a:avLst/>
          </a:prstGeom>
          <a:solidFill>
            <a:srgbClr val="C1C0DB"/>
          </a:solidFill>
          <a:ln>
            <a:solidFill>
              <a:srgbClr val="C0C0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80942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010132"/>
            <a:ext cx="11645741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60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50" b="1" i="0" u="none" strike="noStrike" kern="1200" cap="none" spc="0" normalizeH="0" baseline="0" noProof="0" dirty="0">
                <a:ln>
                  <a:noFill/>
                </a:ln>
                <a:solidFill>
                  <a:srgbClr val="231971"/>
                </a:solidFill>
                <a:effectLst/>
                <a:uLnTx/>
                <a:uFillTx/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Низкие эксплуатационные расходы</a:t>
            </a:r>
            <a:endParaRPr kumimoji="0" lang="en-US" sz="48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 1"/>
          <p:cNvSpPr/>
          <p:nvPr/>
        </p:nvSpPr>
        <p:spPr>
          <a:xfrm>
            <a:off x="864037" y="3398758"/>
            <a:ext cx="3513653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231971"/>
                </a:solidFill>
                <a:effectLst/>
                <a:uLnTx/>
                <a:uFillTx/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Экономия на топливе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 2"/>
          <p:cNvSpPr/>
          <p:nvPr/>
        </p:nvSpPr>
        <p:spPr>
          <a:xfrm>
            <a:off x="864037" y="4031337"/>
            <a:ext cx="3898821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3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rgbClr val="2A2742"/>
                </a:solidFill>
                <a:effectLst/>
                <a:uLnTx/>
                <a:uFillTx/>
                <a:latin typeface="Arimo" pitchFamily="34" charset="0"/>
                <a:ea typeface="Arimo" pitchFamily="34" charset="-122"/>
                <a:cs typeface="Arimo" pitchFamily="34" charset="-120"/>
              </a:rPr>
              <a:t>Электромобили имеют более низкие затраты на топливо, чем автомобили с ДВС.</a:t>
            </a:r>
            <a:endParaRPr kumimoji="0" lang="en-US" sz="1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 3"/>
          <p:cNvSpPr/>
          <p:nvPr/>
        </p:nvSpPr>
        <p:spPr>
          <a:xfrm>
            <a:off x="5372695" y="3398758"/>
            <a:ext cx="380369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231971"/>
                </a:solidFill>
                <a:effectLst/>
                <a:uLnTx/>
                <a:uFillTx/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Меньше обслуживания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 4"/>
          <p:cNvSpPr/>
          <p:nvPr/>
        </p:nvSpPr>
        <p:spPr>
          <a:xfrm>
            <a:off x="5372695" y="4031337"/>
            <a:ext cx="3898821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3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rgbClr val="2A2742"/>
                </a:solidFill>
                <a:effectLst/>
                <a:uLnTx/>
                <a:uFillTx/>
                <a:latin typeface="Arimo" pitchFamily="34" charset="0"/>
                <a:ea typeface="Arimo" pitchFamily="34" charset="-122"/>
                <a:cs typeface="Arimo" pitchFamily="34" charset="-120"/>
              </a:rPr>
              <a:t>Электромобили не требуют частой замены масла и других услуг, как традиционные автомобили.</a:t>
            </a:r>
            <a:endParaRPr kumimoji="0" lang="en-US" sz="1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 5"/>
          <p:cNvSpPr/>
          <p:nvPr/>
        </p:nvSpPr>
        <p:spPr>
          <a:xfrm>
            <a:off x="9881354" y="3398758"/>
            <a:ext cx="3898821" cy="7715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231971"/>
                </a:solidFill>
                <a:effectLst/>
                <a:uLnTx/>
                <a:uFillTx/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Рекуперативное торможение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 6"/>
          <p:cNvSpPr/>
          <p:nvPr/>
        </p:nvSpPr>
        <p:spPr>
          <a:xfrm>
            <a:off x="9881354" y="4417100"/>
            <a:ext cx="3898821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3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rgbClr val="2A2742"/>
                </a:solidFill>
                <a:effectLst/>
                <a:uLnTx/>
                <a:uFillTx/>
                <a:latin typeface="Arimo" pitchFamily="34" charset="0"/>
                <a:ea typeface="Arimo" pitchFamily="34" charset="-122"/>
                <a:cs typeface="Arimo" pitchFamily="34" charset="-120"/>
              </a:rPr>
              <a:t>Электромобили подзаряжают аккумулятор при замедлении, снижая затраты на техобслуживание.</a:t>
            </a:r>
            <a:endParaRPr kumimoji="0" lang="en-US" sz="1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12643945" y="7525407"/>
            <a:ext cx="1986455" cy="62011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ямоугольник 9"/>
          <p:cNvSpPr/>
          <p:nvPr/>
        </p:nvSpPr>
        <p:spPr>
          <a:xfrm>
            <a:off x="12643944" y="7525407"/>
            <a:ext cx="1986455" cy="620110"/>
          </a:xfrm>
          <a:prstGeom prst="rect">
            <a:avLst/>
          </a:prstGeom>
          <a:solidFill>
            <a:srgbClr val="C1C0DB"/>
          </a:solidFill>
          <a:ln>
            <a:solidFill>
              <a:srgbClr val="C0C0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6666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303264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49154" y="3701058"/>
            <a:ext cx="6065401" cy="7580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59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750" b="1" i="0" u="none" strike="noStrike" kern="1200" cap="none" spc="0" normalizeH="0" baseline="0" noProof="0" dirty="0">
                <a:ln>
                  <a:noFill/>
                </a:ln>
                <a:solidFill>
                  <a:srgbClr val="231971"/>
                </a:solidFill>
                <a:effectLst/>
                <a:uLnTx/>
                <a:uFillTx/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Тихая работа</a:t>
            </a:r>
            <a:endParaRPr kumimoji="0" lang="en-US" sz="47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hape 1"/>
          <p:cNvSpPr/>
          <p:nvPr/>
        </p:nvSpPr>
        <p:spPr>
          <a:xfrm>
            <a:off x="849154" y="5095875"/>
            <a:ext cx="545783" cy="545783"/>
          </a:xfrm>
          <a:prstGeom prst="roundRect">
            <a:avLst>
              <a:gd name="adj" fmla="val 18670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51084" y="5186720"/>
            <a:ext cx="141923" cy="3639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50" b="1" i="0" u="none" strike="noStrike" kern="1200" cap="none" spc="0" normalizeH="0" baseline="0" noProof="0" dirty="0">
                <a:ln>
                  <a:noFill/>
                </a:ln>
                <a:solidFill>
                  <a:srgbClr val="2A2742"/>
                </a:solidFill>
                <a:effectLst/>
                <a:uLnTx/>
                <a:uFillTx/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1</a:t>
            </a:r>
            <a:endParaRPr kumimoji="0" lang="en-US" sz="28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 3"/>
          <p:cNvSpPr/>
          <p:nvPr/>
        </p:nvSpPr>
        <p:spPr>
          <a:xfrm>
            <a:off x="1637467" y="5095875"/>
            <a:ext cx="3032641" cy="378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9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50" b="1" i="0" u="none" strike="noStrike" kern="1200" cap="none" spc="0" normalizeH="0" baseline="0" noProof="0" dirty="0">
                <a:ln>
                  <a:noFill/>
                </a:ln>
                <a:solidFill>
                  <a:srgbClr val="2A2742"/>
                </a:solidFill>
                <a:effectLst/>
                <a:uLnTx/>
                <a:uFillTx/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Бесшумность</a:t>
            </a:r>
            <a:endParaRPr kumimoji="0" lang="en-US" sz="2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 4"/>
          <p:cNvSpPr/>
          <p:nvPr/>
        </p:nvSpPr>
        <p:spPr>
          <a:xfrm>
            <a:off x="1637467" y="5620345"/>
            <a:ext cx="3360658" cy="19407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30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rgbClr val="2A2742"/>
                </a:solidFill>
                <a:effectLst/>
                <a:uLnTx/>
                <a:uFillTx/>
                <a:latin typeface="Arimo" pitchFamily="34" charset="0"/>
                <a:ea typeface="Arimo" pitchFamily="34" charset="-122"/>
                <a:cs typeface="Arimo" pitchFamily="34" charset="-120"/>
              </a:rPr>
              <a:t>Электромобили работают почти бесшумно, обеспечивая более спокойную и приятную поездку.</a:t>
            </a:r>
            <a:endParaRPr kumimoji="0" lang="en-US" sz="1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Shape 5"/>
          <p:cNvSpPr/>
          <p:nvPr/>
        </p:nvSpPr>
        <p:spPr>
          <a:xfrm>
            <a:off x="5240655" y="5095875"/>
            <a:ext cx="545783" cy="545783"/>
          </a:xfrm>
          <a:prstGeom prst="roundRect">
            <a:avLst>
              <a:gd name="adj" fmla="val 18670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5408652" y="5186720"/>
            <a:ext cx="209669" cy="3639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50" b="1" i="0" u="none" strike="noStrike" kern="1200" cap="none" spc="0" normalizeH="0" baseline="0" noProof="0" dirty="0">
                <a:ln>
                  <a:noFill/>
                </a:ln>
                <a:solidFill>
                  <a:srgbClr val="2A2742"/>
                </a:solidFill>
                <a:effectLst/>
                <a:uLnTx/>
                <a:uFillTx/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2</a:t>
            </a:r>
            <a:endParaRPr kumimoji="0" lang="en-US" sz="28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 7"/>
          <p:cNvSpPr/>
          <p:nvPr/>
        </p:nvSpPr>
        <p:spPr>
          <a:xfrm>
            <a:off x="6028968" y="5095875"/>
            <a:ext cx="3032641" cy="378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9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50" b="1" i="0" u="none" strike="noStrike" kern="1200" cap="none" spc="0" normalizeH="0" baseline="0" noProof="0" dirty="0">
                <a:ln>
                  <a:noFill/>
                </a:ln>
                <a:solidFill>
                  <a:srgbClr val="2A2742"/>
                </a:solidFill>
                <a:effectLst/>
                <a:uLnTx/>
                <a:uFillTx/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Отсутствие ДВС</a:t>
            </a:r>
            <a:endParaRPr kumimoji="0" lang="en-US" sz="2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ext 8"/>
          <p:cNvSpPr/>
          <p:nvPr/>
        </p:nvSpPr>
        <p:spPr>
          <a:xfrm>
            <a:off x="6028968" y="5620345"/>
            <a:ext cx="3360658" cy="15525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30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rgbClr val="2A2742"/>
                </a:solidFill>
                <a:effectLst/>
                <a:uLnTx/>
                <a:uFillTx/>
                <a:latin typeface="Arimo" pitchFamily="34" charset="0"/>
                <a:ea typeface="Arimo" pitchFamily="34" charset="-122"/>
                <a:cs typeface="Arimo" pitchFamily="34" charset="-120"/>
              </a:rPr>
              <a:t>Отсутствие двигателя внутреннего сгорания делает электромобили намного тише.</a:t>
            </a:r>
            <a:endParaRPr kumimoji="0" lang="en-US" sz="1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Shape 9"/>
          <p:cNvSpPr/>
          <p:nvPr/>
        </p:nvSpPr>
        <p:spPr>
          <a:xfrm>
            <a:off x="9632156" y="5095875"/>
            <a:ext cx="545783" cy="545783"/>
          </a:xfrm>
          <a:prstGeom prst="roundRect">
            <a:avLst>
              <a:gd name="adj" fmla="val 18670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9801463" y="5186720"/>
            <a:ext cx="207050" cy="3639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50" b="1" i="0" u="none" strike="noStrike" kern="1200" cap="none" spc="0" normalizeH="0" baseline="0" noProof="0" dirty="0">
                <a:ln>
                  <a:noFill/>
                </a:ln>
                <a:solidFill>
                  <a:srgbClr val="2A2742"/>
                </a:solidFill>
                <a:effectLst/>
                <a:uLnTx/>
                <a:uFillTx/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3</a:t>
            </a:r>
            <a:endParaRPr kumimoji="0" lang="en-US" sz="28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10420469" y="5095875"/>
            <a:ext cx="3119437" cy="378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9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50" b="1" i="0" u="none" strike="noStrike" kern="1200" cap="none" spc="0" normalizeH="0" baseline="0" noProof="0" dirty="0">
                <a:ln>
                  <a:noFill/>
                </a:ln>
                <a:solidFill>
                  <a:srgbClr val="2A2742"/>
                </a:solidFill>
                <a:effectLst/>
                <a:uLnTx/>
                <a:uFillTx/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Комфорт вождения</a:t>
            </a:r>
            <a:endParaRPr kumimoji="0" lang="en-US" sz="2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10420469" y="5620345"/>
            <a:ext cx="3360658" cy="15525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30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rgbClr val="2A2742"/>
                </a:solidFill>
                <a:effectLst/>
                <a:uLnTx/>
                <a:uFillTx/>
                <a:latin typeface="Arimo" pitchFamily="34" charset="0"/>
                <a:ea typeface="Arimo" pitchFamily="34" charset="-122"/>
                <a:cs typeface="Arimo" pitchFamily="34" charset="-120"/>
              </a:rPr>
              <a:t>Тихая работа особенно ценна в длительных поездках, где шум дороги может утомлять.</a:t>
            </a:r>
            <a:endParaRPr kumimoji="0" lang="en-US" sz="1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Прямоугольник 15"/>
          <p:cNvSpPr/>
          <p:nvPr/>
        </p:nvSpPr>
        <p:spPr>
          <a:xfrm>
            <a:off x="12643945" y="7525407"/>
            <a:ext cx="1986455" cy="62011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/>
          <p:cNvSpPr/>
          <p:nvPr/>
        </p:nvSpPr>
        <p:spPr>
          <a:xfrm>
            <a:off x="12643944" y="7525407"/>
            <a:ext cx="1986455" cy="620110"/>
          </a:xfrm>
          <a:prstGeom prst="rect">
            <a:avLst/>
          </a:prstGeom>
          <a:solidFill>
            <a:srgbClr val="C1C0DB"/>
          </a:solidFill>
          <a:ln>
            <a:solidFill>
              <a:srgbClr val="C0C0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79876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53639" y="778193"/>
            <a:ext cx="7609523" cy="1369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5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300" b="1" i="0" u="none" strike="noStrike" kern="1200" cap="none" spc="0" normalizeH="0" baseline="0" noProof="0" dirty="0">
                <a:ln>
                  <a:noFill/>
                </a:ln>
                <a:solidFill>
                  <a:srgbClr val="231971"/>
                </a:solidFill>
                <a:effectLst/>
                <a:uLnTx/>
                <a:uFillTx/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Производство аккумуляторов</a:t>
            </a:r>
            <a:endParaRPr kumimoji="0" lang="en-US" sz="4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hape 1"/>
          <p:cNvSpPr/>
          <p:nvPr/>
        </p:nvSpPr>
        <p:spPr>
          <a:xfrm>
            <a:off x="6253639" y="2476976"/>
            <a:ext cx="7609523" cy="1628894"/>
          </a:xfrm>
          <a:prstGeom prst="roundRect">
            <a:avLst>
              <a:gd name="adj" fmla="val 5653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480453" y="2703790"/>
            <a:ext cx="2740343" cy="3425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6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50" b="1" i="0" u="none" strike="noStrike" kern="1200" cap="none" spc="0" normalizeH="0" baseline="0" noProof="0" dirty="0">
                <a:ln>
                  <a:noFill/>
                </a:ln>
                <a:solidFill>
                  <a:srgbClr val="2A2742"/>
                </a:solidFill>
                <a:effectLst/>
                <a:uLnTx/>
                <a:uFillTx/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Вредные выбросы</a:t>
            </a:r>
            <a:endParaRPr kumimoji="0" lang="en-US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 3"/>
          <p:cNvSpPr/>
          <p:nvPr/>
        </p:nvSpPr>
        <p:spPr>
          <a:xfrm>
            <a:off x="6480453" y="3177778"/>
            <a:ext cx="7155894" cy="7012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7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2A2742"/>
                </a:solidFill>
                <a:effectLst/>
                <a:uLnTx/>
                <a:uFillTx/>
                <a:latin typeface="Arimo" pitchFamily="34" charset="0"/>
                <a:ea typeface="Arimo" pitchFamily="34" charset="-122"/>
                <a:cs typeface="Arimo" pitchFamily="34" charset="-120"/>
              </a:rPr>
              <a:t>Производство аккумуляторов для электромобилей наносит вред окружающей среде.</a:t>
            </a: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hape 4"/>
          <p:cNvSpPr/>
          <p:nvPr/>
        </p:nvSpPr>
        <p:spPr>
          <a:xfrm>
            <a:off x="6253639" y="4325064"/>
            <a:ext cx="7609523" cy="1628894"/>
          </a:xfrm>
          <a:prstGeom prst="roundRect">
            <a:avLst>
              <a:gd name="adj" fmla="val 5653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6480453" y="4551878"/>
            <a:ext cx="2740343" cy="3425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6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50" b="1" i="0" u="none" strike="noStrike" kern="1200" cap="none" spc="0" normalizeH="0" baseline="0" noProof="0" dirty="0">
                <a:ln>
                  <a:noFill/>
                </a:ln>
                <a:solidFill>
                  <a:srgbClr val="2A2742"/>
                </a:solidFill>
                <a:effectLst/>
                <a:uLnTx/>
                <a:uFillTx/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Переработка</a:t>
            </a:r>
            <a:endParaRPr kumimoji="0" lang="en-US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 6"/>
          <p:cNvSpPr/>
          <p:nvPr/>
        </p:nvSpPr>
        <p:spPr>
          <a:xfrm>
            <a:off x="6480453" y="5025866"/>
            <a:ext cx="7155894" cy="7012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7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2A2742"/>
                </a:solidFill>
                <a:effectLst/>
                <a:uLnTx/>
                <a:uFillTx/>
                <a:latin typeface="Arimo" pitchFamily="34" charset="0"/>
                <a:ea typeface="Arimo" pitchFamily="34" charset="-122"/>
                <a:cs typeface="Arimo" pitchFamily="34" charset="-120"/>
              </a:rPr>
              <a:t>Переработка отработанных аккумуляторов также не является полностью экологичной.</a:t>
            </a: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6253639" y="6173153"/>
            <a:ext cx="7609523" cy="1278255"/>
          </a:xfrm>
          <a:prstGeom prst="roundRect">
            <a:avLst>
              <a:gd name="adj" fmla="val 7204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480453" y="6399967"/>
            <a:ext cx="2740343" cy="3425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6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50" b="1" i="0" u="none" strike="noStrike" kern="1200" cap="none" spc="0" normalizeH="0" baseline="0" noProof="0" dirty="0">
                <a:ln>
                  <a:noFill/>
                </a:ln>
                <a:solidFill>
                  <a:srgbClr val="2A2742"/>
                </a:solidFill>
                <a:effectLst/>
                <a:uLnTx/>
                <a:uFillTx/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Деградация</a:t>
            </a:r>
            <a:endParaRPr kumimoji="0" lang="en-US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 9"/>
          <p:cNvSpPr/>
          <p:nvPr/>
        </p:nvSpPr>
        <p:spPr>
          <a:xfrm>
            <a:off x="6480453" y="6873954"/>
            <a:ext cx="715589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7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2A2742"/>
                </a:solidFill>
                <a:effectLst/>
                <a:uLnTx/>
                <a:uFillTx/>
                <a:latin typeface="Arimo" pitchFamily="34" charset="0"/>
                <a:ea typeface="Arimo" pitchFamily="34" charset="-122"/>
                <a:cs typeface="Arimo" pitchFamily="34" charset="-120"/>
              </a:rPr>
              <a:t>Аккумуляторы со временем теряют эффективность, требуя замены.</a:t>
            </a: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12643945" y="7525407"/>
            <a:ext cx="1986455" cy="62011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Прямоугольник 13"/>
          <p:cNvSpPr/>
          <p:nvPr/>
        </p:nvSpPr>
        <p:spPr>
          <a:xfrm>
            <a:off x="12643945" y="7525407"/>
            <a:ext cx="1986455" cy="620110"/>
          </a:xfrm>
          <a:prstGeom prst="rect">
            <a:avLst/>
          </a:prstGeom>
          <a:solidFill>
            <a:srgbClr val="C1C0DB"/>
          </a:solidFill>
          <a:ln>
            <a:solidFill>
              <a:srgbClr val="C0C0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86062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4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220</TotalTime>
  <Words>907</Words>
  <Application>Microsoft Office PowerPoint</Application>
  <PresentationFormat>Произвольный</PresentationFormat>
  <Paragraphs>150</Paragraphs>
  <Slides>22</Slides>
  <Notes>18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10</vt:i4>
      </vt:variant>
      <vt:variant>
        <vt:lpstr>Тема</vt:lpstr>
      </vt:variant>
      <vt:variant>
        <vt:i4>4</vt:i4>
      </vt:variant>
      <vt:variant>
        <vt:lpstr>Заголовки слайдов</vt:lpstr>
      </vt:variant>
      <vt:variant>
        <vt:i4>22</vt:i4>
      </vt:variant>
    </vt:vector>
  </HeadingPairs>
  <TitlesOfParts>
    <vt:vector size="36" baseType="lpstr">
      <vt:lpstr>Corben</vt:lpstr>
      <vt:lpstr>Arimo</vt:lpstr>
      <vt:lpstr>Playfair Display Bold</vt:lpstr>
      <vt:lpstr>Open Sans</vt:lpstr>
      <vt:lpstr>Crimson Pro Semi Bold</vt:lpstr>
      <vt:lpstr>Arial</vt:lpstr>
      <vt:lpstr>Heebo</vt:lpstr>
      <vt:lpstr>Outfit Extra Bold</vt:lpstr>
      <vt:lpstr>Calibri</vt:lpstr>
      <vt:lpstr>Nobile</vt:lpstr>
      <vt:lpstr>Office Theme</vt:lpstr>
      <vt:lpstr>1_Office Theme</vt:lpstr>
      <vt:lpstr>2_Office Theme</vt:lpstr>
      <vt:lpstr>4_Office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Рустам</cp:lastModifiedBy>
  <cp:revision>9</cp:revision>
  <dcterms:created xsi:type="dcterms:W3CDTF">2024-10-12T13:26:13Z</dcterms:created>
  <dcterms:modified xsi:type="dcterms:W3CDTF">2024-10-17T18:58:00Z</dcterms:modified>
</cp:coreProperties>
</file>